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2" r:id="rId2"/>
    <p:sldId id="257" r:id="rId3"/>
    <p:sldId id="258" r:id="rId4"/>
    <p:sldId id="259" r:id="rId5"/>
    <p:sldId id="260" r:id="rId6"/>
    <p:sldId id="273" r:id="rId7"/>
    <p:sldId id="274" r:id="rId8"/>
    <p:sldId id="261" r:id="rId9"/>
    <p:sldId id="286" r:id="rId10"/>
    <p:sldId id="262" r:id="rId11"/>
    <p:sldId id="290" r:id="rId12"/>
    <p:sldId id="263" r:id="rId13"/>
    <p:sldId id="275" r:id="rId14"/>
    <p:sldId id="277" r:id="rId15"/>
    <p:sldId id="264" r:id="rId16"/>
    <p:sldId id="265" r:id="rId17"/>
    <p:sldId id="278" r:id="rId18"/>
    <p:sldId id="279" r:id="rId19"/>
    <p:sldId id="266" r:id="rId20"/>
    <p:sldId id="267" r:id="rId21"/>
    <p:sldId id="270" r:id="rId22"/>
    <p:sldId id="271" r:id="rId23"/>
    <p:sldId id="287" r:id="rId24"/>
    <p:sldId id="288" r:id="rId25"/>
    <p:sldId id="289" r:id="rId26"/>
    <p:sldId id="291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644" y="-10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8ABCF6-BA37-480C-A098-8D28AAB32D30}" type="doc">
      <dgm:prSet loTypeId="urn:microsoft.com/office/officeart/2005/8/layout/orgChart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it-IT"/>
        </a:p>
      </dgm:t>
    </dgm:pt>
    <dgm:pt modelId="{BFB4A14D-2A06-4737-BBF4-5100B72AFC5A}">
      <dgm:prSet phldrT="[Testo]" custT="1"/>
      <dgm:spPr>
        <a:noFill/>
        <a:ln>
          <a:solidFill>
            <a:srgbClr val="002060"/>
          </a:solidFill>
        </a:ln>
      </dgm:spPr>
      <dgm:t>
        <a:bodyPr/>
        <a:lstStyle/>
        <a:p>
          <a:r>
            <a:rPr lang="it-IT" sz="2400" b="1" cap="none" baseline="0" dirty="0" smtClean="0">
              <a:solidFill>
                <a:schemeClr val="tx1"/>
              </a:solidFill>
              <a:latin typeface="+mn-lt"/>
              <a:cs typeface="Arial" pitchFamily="34" charset="0"/>
            </a:rPr>
            <a:t>Striscio Periferico +</a:t>
          </a:r>
        </a:p>
        <a:p>
          <a:r>
            <a:rPr lang="it-IT" sz="2400" b="1" cap="none" baseline="0" dirty="0" err="1" smtClean="0">
              <a:solidFill>
                <a:schemeClr val="tx1"/>
              </a:solidFill>
              <a:latin typeface="+mn-lt"/>
              <a:cs typeface="Arial" pitchFamily="34" charset="0"/>
            </a:rPr>
            <a:t>Coombs</a:t>
          </a:r>
          <a:endParaRPr lang="it-IT" sz="2400" b="1" cap="none" baseline="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14A4194D-8859-44C8-B211-2ABF19697827}" type="parTrans" cxnId="{0AD2B441-CD47-461F-B43C-BFAC05B94F0B}">
      <dgm:prSet/>
      <dgm:spPr/>
      <dgm:t>
        <a:bodyPr/>
        <a:lstStyle/>
        <a:p>
          <a:endParaRPr lang="it-IT"/>
        </a:p>
      </dgm:t>
    </dgm:pt>
    <dgm:pt modelId="{D15AF2A8-410E-4546-B467-0DB117110EFC}" type="sibTrans" cxnId="{0AD2B441-CD47-461F-B43C-BFAC05B94F0B}">
      <dgm:prSet/>
      <dgm:spPr/>
      <dgm:t>
        <a:bodyPr/>
        <a:lstStyle/>
        <a:p>
          <a:endParaRPr lang="it-IT"/>
        </a:p>
      </dgm:t>
    </dgm:pt>
    <dgm:pt modelId="{58A4C280-E7F8-4172-AFDE-ED3A84375907}">
      <dgm:prSet phldrT="[Testo]"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it-IT" sz="2400" b="1" u="none" dirty="0" smtClean="0">
              <a:solidFill>
                <a:schemeClr val="tx1"/>
              </a:solidFill>
              <a:latin typeface="+mn-lt"/>
              <a:cs typeface="Arial" pitchFamily="34" charset="0"/>
            </a:rPr>
            <a:t>Con </a:t>
          </a:r>
          <a:r>
            <a:rPr lang="it-IT" sz="2400" b="1" u="none" dirty="0" err="1" smtClean="0">
              <a:solidFill>
                <a:schemeClr val="tx1"/>
              </a:solidFill>
              <a:latin typeface="+mn-lt"/>
              <a:cs typeface="Arial" pitchFamily="34" charset="0"/>
            </a:rPr>
            <a:t>schistociti</a:t>
          </a:r>
          <a:endParaRPr lang="it-IT" sz="2400" b="1" u="none" dirty="0" smtClean="0">
            <a:solidFill>
              <a:schemeClr val="tx1"/>
            </a:solidFill>
            <a:latin typeface="+mn-lt"/>
            <a:cs typeface="Arial" pitchFamily="34" charset="0"/>
          </a:endParaRPr>
        </a:p>
        <a:p>
          <a:r>
            <a:rPr lang="it-IT" sz="2400" b="1" u="none" dirty="0" err="1" smtClean="0">
              <a:solidFill>
                <a:schemeClr val="tx1"/>
              </a:solidFill>
              <a:latin typeface="+mn-lt"/>
              <a:cs typeface="Arial" pitchFamily="34" charset="0"/>
            </a:rPr>
            <a:t>Coombs</a:t>
          </a:r>
          <a:r>
            <a:rPr lang="it-IT" sz="2400" b="1" u="none" dirty="0" smtClean="0">
              <a:solidFill>
                <a:schemeClr val="tx1"/>
              </a:solidFill>
              <a:latin typeface="+mn-lt"/>
              <a:cs typeface="Arial" pitchFamily="34" charset="0"/>
            </a:rPr>
            <a:t> </a:t>
          </a:r>
          <a:r>
            <a:rPr lang="it-IT" sz="2400" b="1" u="none" dirty="0" err="1" smtClean="0">
              <a:solidFill>
                <a:schemeClr val="tx1"/>
              </a:solidFill>
              <a:latin typeface="+mn-lt"/>
              <a:cs typeface="Arial" pitchFamily="34" charset="0"/>
            </a:rPr>
            <a:t>neg</a:t>
          </a:r>
          <a:r>
            <a:rPr lang="it-IT" sz="2400" b="1" u="none" dirty="0" smtClean="0">
              <a:solidFill>
                <a:schemeClr val="tx1"/>
              </a:solidFill>
              <a:latin typeface="+mn-lt"/>
              <a:cs typeface="Arial" pitchFamily="34" charset="0"/>
            </a:rPr>
            <a:t>.</a:t>
          </a:r>
          <a:endParaRPr lang="it-IT" sz="2400" b="1" u="none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0071E358-3369-4760-8F19-F7D47786563A}" type="parTrans" cxnId="{DD35E3E5-93B3-474D-8972-80DD2A0C80EC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>
            <a:solidFill>
              <a:srgbClr val="002060"/>
            </a:solidFill>
          </a:endParaRPr>
        </a:p>
      </dgm:t>
    </dgm:pt>
    <dgm:pt modelId="{893DB2E2-6AA9-4C0D-8F51-A7C8BED84CD0}" type="sibTrans" cxnId="{DD35E3E5-93B3-474D-8972-80DD2A0C80EC}">
      <dgm:prSet/>
      <dgm:spPr/>
      <dgm:t>
        <a:bodyPr/>
        <a:lstStyle/>
        <a:p>
          <a:endParaRPr lang="it-IT"/>
        </a:p>
      </dgm:t>
    </dgm:pt>
    <dgm:pt modelId="{66361F1F-0C22-457E-9D3F-11A99D09BD0A}">
      <dgm:prSet phldrT="[Testo]" custT="1"/>
      <dgm:spPr>
        <a:noFill/>
        <a:ln>
          <a:solidFill>
            <a:srgbClr val="002060"/>
          </a:solidFill>
        </a:ln>
      </dgm:spPr>
      <dgm:t>
        <a:bodyPr/>
        <a:lstStyle/>
        <a:p>
          <a:r>
            <a:rPr lang="it-IT" sz="2400" b="1" u="none" dirty="0" smtClean="0">
              <a:solidFill>
                <a:schemeClr val="tx1"/>
              </a:solidFill>
              <a:latin typeface="+mn-lt"/>
              <a:cs typeface="Arial" pitchFamily="34" charset="0"/>
            </a:rPr>
            <a:t>Senza </a:t>
          </a:r>
          <a:r>
            <a:rPr lang="it-IT" sz="2400" b="1" u="none" dirty="0" err="1" smtClean="0">
              <a:solidFill>
                <a:schemeClr val="tx1"/>
              </a:solidFill>
              <a:latin typeface="+mn-lt"/>
              <a:cs typeface="Arial" pitchFamily="34" charset="0"/>
            </a:rPr>
            <a:t>schistociti</a:t>
          </a:r>
          <a:endParaRPr lang="it-IT" sz="2400" b="1" u="none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BFCB31C8-B981-4440-BE8A-5D35A6B34B0F}" type="parTrans" cxnId="{A3960682-EB9A-4180-8481-1FE40A0EAADC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05FE820D-3BEB-4D8A-868F-5900305CEC19}" type="sibTrans" cxnId="{A3960682-EB9A-4180-8481-1FE40A0EAADC}">
      <dgm:prSet/>
      <dgm:spPr/>
      <dgm:t>
        <a:bodyPr/>
        <a:lstStyle/>
        <a:p>
          <a:endParaRPr lang="it-IT"/>
        </a:p>
      </dgm:t>
    </dgm:pt>
    <dgm:pt modelId="{0F641EF4-F34C-4127-9237-F3E4BED1A435}">
      <dgm:prSet custT="1"/>
      <dgm:spPr>
        <a:noFill/>
        <a:ln>
          <a:solidFill>
            <a:srgbClr val="002060"/>
          </a:solidFill>
        </a:ln>
      </dgm:spPr>
      <dgm:t>
        <a:bodyPr/>
        <a:lstStyle/>
        <a:p>
          <a:r>
            <a:rPr lang="it-IT" sz="2400" b="1" u="none" dirty="0" err="1" smtClean="0">
              <a:solidFill>
                <a:schemeClr val="tx1"/>
              </a:solidFill>
              <a:latin typeface="+mn-lt"/>
              <a:cs typeface="Arial" pitchFamily="34" charset="0"/>
            </a:rPr>
            <a:t>Coombs</a:t>
          </a:r>
          <a:r>
            <a:rPr lang="it-IT" sz="2400" b="1" u="none" dirty="0" smtClean="0">
              <a:solidFill>
                <a:schemeClr val="tx1"/>
              </a:solidFill>
              <a:latin typeface="+mn-lt"/>
              <a:cs typeface="Arial" pitchFamily="34" charset="0"/>
            </a:rPr>
            <a:t> positivo</a:t>
          </a:r>
          <a:endParaRPr lang="it-IT" sz="2400" b="1" u="none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DC7A46DF-5D80-4B52-944F-F85F7298F9AC}" type="parTrans" cxnId="{F334C308-2D32-4FC4-BEB3-7309F53B1084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62265CC1-C9BD-4613-AF98-65A863AB0E2C}" type="sibTrans" cxnId="{F334C308-2D32-4FC4-BEB3-7309F53B1084}">
      <dgm:prSet/>
      <dgm:spPr/>
      <dgm:t>
        <a:bodyPr/>
        <a:lstStyle/>
        <a:p>
          <a:endParaRPr lang="it-IT"/>
        </a:p>
      </dgm:t>
    </dgm:pt>
    <dgm:pt modelId="{EE2076A5-5F6A-4B30-8A84-89613196DB89}">
      <dgm:prSet custT="1"/>
      <dgm:spPr>
        <a:noFill/>
        <a:ln>
          <a:solidFill>
            <a:srgbClr val="002060"/>
          </a:solidFill>
        </a:ln>
      </dgm:spPr>
      <dgm:t>
        <a:bodyPr/>
        <a:lstStyle/>
        <a:p>
          <a:r>
            <a:rPr lang="it-IT" sz="2400" b="1" u="none" dirty="0" err="1" smtClean="0">
              <a:solidFill>
                <a:schemeClr val="tx1"/>
              </a:solidFill>
              <a:latin typeface="+mn-lt"/>
              <a:cs typeface="Arial" pitchFamily="34" charset="0"/>
            </a:rPr>
            <a:t>Coombs</a:t>
          </a:r>
          <a:r>
            <a:rPr lang="it-IT" sz="2400" b="1" u="none" dirty="0" smtClean="0">
              <a:solidFill>
                <a:schemeClr val="tx1"/>
              </a:solidFill>
              <a:latin typeface="+mn-lt"/>
              <a:cs typeface="Arial" pitchFamily="34" charset="0"/>
            </a:rPr>
            <a:t> negativo</a:t>
          </a:r>
          <a:endParaRPr lang="it-IT" sz="2400" b="1" u="none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E6C6B53D-6A95-4699-893B-73F579855298}" type="parTrans" cxnId="{0F2BF64D-8090-47AF-A4E3-BAC4B37403E5}">
      <dgm:prSet/>
      <dgm:spPr>
        <a:solidFill>
          <a:schemeClr val="accent1">
            <a:hueOff val="0"/>
            <a:satOff val="0"/>
            <a:lumOff val="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11831DCB-427B-408A-B887-720B81DD131A}" type="sibTrans" cxnId="{0F2BF64D-8090-47AF-A4E3-BAC4B37403E5}">
      <dgm:prSet/>
      <dgm:spPr/>
      <dgm:t>
        <a:bodyPr/>
        <a:lstStyle/>
        <a:p>
          <a:endParaRPr lang="it-IT"/>
        </a:p>
      </dgm:t>
    </dgm:pt>
    <dgm:pt modelId="{D62F9A5E-8C9E-4C09-B8B4-F73E9BFD46F8}" type="pres">
      <dgm:prSet presAssocID="{058ABCF6-BA37-480C-A098-8D28AAB32D3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3BBBB0EB-C618-44C6-A52B-2BDF8D12E365}" type="pres">
      <dgm:prSet presAssocID="{BFB4A14D-2A06-4737-BBF4-5100B72AFC5A}" presName="hierRoot1" presStyleCnt="0">
        <dgm:presLayoutVars>
          <dgm:hierBranch val="init"/>
        </dgm:presLayoutVars>
      </dgm:prSet>
      <dgm:spPr/>
    </dgm:pt>
    <dgm:pt modelId="{457B0FD8-2BC5-4ABD-A37E-C2AF95E6D456}" type="pres">
      <dgm:prSet presAssocID="{BFB4A14D-2A06-4737-BBF4-5100B72AFC5A}" presName="rootComposite1" presStyleCnt="0"/>
      <dgm:spPr/>
    </dgm:pt>
    <dgm:pt modelId="{23B1F073-959F-45AD-8835-0AE6F79DA3DA}" type="pres">
      <dgm:prSet presAssocID="{BFB4A14D-2A06-4737-BBF4-5100B72AFC5A}" presName="rootText1" presStyleLbl="node0" presStyleIdx="0" presStyleCnt="1" custScaleX="155948" custLinFactNeighborX="19950" custLinFactNeighborY="-9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03970A7-2422-4456-AFF5-F0088F7C8256}" type="pres">
      <dgm:prSet presAssocID="{BFB4A14D-2A06-4737-BBF4-5100B72AFC5A}" presName="rootConnector1" presStyleLbl="node1" presStyleIdx="0" presStyleCnt="0"/>
      <dgm:spPr/>
      <dgm:t>
        <a:bodyPr/>
        <a:lstStyle/>
        <a:p>
          <a:endParaRPr lang="it-IT"/>
        </a:p>
      </dgm:t>
    </dgm:pt>
    <dgm:pt modelId="{E946CF89-A5EA-4B27-A967-56C13D075F37}" type="pres">
      <dgm:prSet presAssocID="{BFB4A14D-2A06-4737-BBF4-5100B72AFC5A}" presName="hierChild2" presStyleCnt="0"/>
      <dgm:spPr/>
    </dgm:pt>
    <dgm:pt modelId="{F360752D-12D9-4F3B-BCFE-0C96C2F62A49}" type="pres">
      <dgm:prSet presAssocID="{0071E358-3369-4760-8F19-F7D47786563A}" presName="Name37" presStyleLbl="parChTrans1D2" presStyleIdx="0" presStyleCnt="2"/>
      <dgm:spPr/>
      <dgm:t>
        <a:bodyPr/>
        <a:lstStyle/>
        <a:p>
          <a:endParaRPr lang="it-IT"/>
        </a:p>
      </dgm:t>
    </dgm:pt>
    <dgm:pt modelId="{E7ED4C1F-028D-42C7-A8C3-F219D823C3D5}" type="pres">
      <dgm:prSet presAssocID="{58A4C280-E7F8-4172-AFDE-ED3A84375907}" presName="hierRoot2" presStyleCnt="0">
        <dgm:presLayoutVars>
          <dgm:hierBranch/>
        </dgm:presLayoutVars>
      </dgm:prSet>
      <dgm:spPr/>
    </dgm:pt>
    <dgm:pt modelId="{E6B185DF-99D3-4BD5-AD99-C9BEBAFDBCF0}" type="pres">
      <dgm:prSet presAssocID="{58A4C280-E7F8-4172-AFDE-ED3A84375907}" presName="rootComposite" presStyleCnt="0"/>
      <dgm:spPr/>
    </dgm:pt>
    <dgm:pt modelId="{9755D7C8-C557-44B1-A187-A0613852F4D4}" type="pres">
      <dgm:prSet presAssocID="{58A4C280-E7F8-4172-AFDE-ED3A84375907}" presName="rootText" presStyleLbl="node2" presStyleIdx="0" presStyleCnt="2" custScaleX="122646" custLinFactY="10830" custLinFactNeighborX="-79441" custLinFactNeighborY="10000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77E6B4B-F273-4212-8385-AF75F422388E}" type="pres">
      <dgm:prSet presAssocID="{58A4C280-E7F8-4172-AFDE-ED3A84375907}" presName="rootConnector" presStyleLbl="node2" presStyleIdx="0" presStyleCnt="2"/>
      <dgm:spPr/>
      <dgm:t>
        <a:bodyPr/>
        <a:lstStyle/>
        <a:p>
          <a:endParaRPr lang="it-IT"/>
        </a:p>
      </dgm:t>
    </dgm:pt>
    <dgm:pt modelId="{F5D88E01-398E-4D81-9AB2-98A9520760B2}" type="pres">
      <dgm:prSet presAssocID="{58A4C280-E7F8-4172-AFDE-ED3A84375907}" presName="hierChild4" presStyleCnt="0"/>
      <dgm:spPr/>
    </dgm:pt>
    <dgm:pt modelId="{84FC6D59-CD30-444F-A115-5BFB4CD40A81}" type="pres">
      <dgm:prSet presAssocID="{58A4C280-E7F8-4172-AFDE-ED3A84375907}" presName="hierChild5" presStyleCnt="0"/>
      <dgm:spPr/>
    </dgm:pt>
    <dgm:pt modelId="{55E769C8-1B12-4F99-8D0C-42BC78B90C5F}" type="pres">
      <dgm:prSet presAssocID="{BFCB31C8-B981-4440-BE8A-5D35A6B34B0F}" presName="Name37" presStyleLbl="parChTrans1D2" presStyleIdx="1" presStyleCnt="2"/>
      <dgm:spPr/>
      <dgm:t>
        <a:bodyPr/>
        <a:lstStyle/>
        <a:p>
          <a:endParaRPr lang="it-IT"/>
        </a:p>
      </dgm:t>
    </dgm:pt>
    <dgm:pt modelId="{E0DA921C-801B-40F6-8842-C6C587423ADD}" type="pres">
      <dgm:prSet presAssocID="{66361F1F-0C22-457E-9D3F-11A99D09BD0A}" presName="hierRoot2" presStyleCnt="0">
        <dgm:presLayoutVars>
          <dgm:hierBranch/>
        </dgm:presLayoutVars>
      </dgm:prSet>
      <dgm:spPr/>
    </dgm:pt>
    <dgm:pt modelId="{F1178E09-E784-4FEF-8A57-EBB2BBC09CAF}" type="pres">
      <dgm:prSet presAssocID="{66361F1F-0C22-457E-9D3F-11A99D09BD0A}" presName="rootComposite" presStyleCnt="0"/>
      <dgm:spPr/>
    </dgm:pt>
    <dgm:pt modelId="{634E1CDF-63CC-4D82-8F1C-91AE29A2DCB6}" type="pres">
      <dgm:prSet presAssocID="{66361F1F-0C22-457E-9D3F-11A99D09BD0A}" presName="rootText" presStyleLbl="node2" presStyleIdx="1" presStyleCnt="2" custLinFactNeighborX="59989" custLinFactNeighborY="504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2860B87-DD6A-4620-BE8C-5B5DA94B9FC8}" type="pres">
      <dgm:prSet presAssocID="{66361F1F-0C22-457E-9D3F-11A99D09BD0A}" presName="rootConnector" presStyleLbl="node2" presStyleIdx="1" presStyleCnt="2"/>
      <dgm:spPr/>
      <dgm:t>
        <a:bodyPr/>
        <a:lstStyle/>
        <a:p>
          <a:endParaRPr lang="it-IT"/>
        </a:p>
      </dgm:t>
    </dgm:pt>
    <dgm:pt modelId="{4CB97E28-903F-4DE7-878B-EEB22E40F43C}" type="pres">
      <dgm:prSet presAssocID="{66361F1F-0C22-457E-9D3F-11A99D09BD0A}" presName="hierChild4" presStyleCnt="0"/>
      <dgm:spPr/>
    </dgm:pt>
    <dgm:pt modelId="{CE2DBAE9-37AF-4825-BC0B-D9775B798590}" type="pres">
      <dgm:prSet presAssocID="{DC7A46DF-5D80-4B52-944F-F85F7298F9AC}" presName="Name35" presStyleLbl="parChTrans1D3" presStyleIdx="0" presStyleCnt="2"/>
      <dgm:spPr/>
      <dgm:t>
        <a:bodyPr/>
        <a:lstStyle/>
        <a:p>
          <a:endParaRPr lang="it-IT"/>
        </a:p>
      </dgm:t>
    </dgm:pt>
    <dgm:pt modelId="{9B45B637-285B-4EDD-9794-AC87EEDC4E2A}" type="pres">
      <dgm:prSet presAssocID="{0F641EF4-F34C-4127-9237-F3E4BED1A435}" presName="hierRoot2" presStyleCnt="0">
        <dgm:presLayoutVars>
          <dgm:hierBranch val="init"/>
        </dgm:presLayoutVars>
      </dgm:prSet>
      <dgm:spPr/>
    </dgm:pt>
    <dgm:pt modelId="{2495CCAA-5CCF-4808-8F88-CB76E30CFDCC}" type="pres">
      <dgm:prSet presAssocID="{0F641EF4-F34C-4127-9237-F3E4BED1A435}" presName="rootComposite" presStyleCnt="0"/>
      <dgm:spPr/>
    </dgm:pt>
    <dgm:pt modelId="{D65142F5-7BC9-45D0-B8FE-4C781B7CAC9A}" type="pres">
      <dgm:prSet presAssocID="{0F641EF4-F34C-4127-9237-F3E4BED1A435}" presName="rootText" presStyleLbl="node3" presStyleIdx="0" presStyleCnt="2" custLinFactNeighborX="38746" custLinFactNeighborY="-617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F1CDD71-40C3-4B33-B75A-41A847B9443B}" type="pres">
      <dgm:prSet presAssocID="{0F641EF4-F34C-4127-9237-F3E4BED1A435}" presName="rootConnector" presStyleLbl="node3" presStyleIdx="0" presStyleCnt="2"/>
      <dgm:spPr/>
      <dgm:t>
        <a:bodyPr/>
        <a:lstStyle/>
        <a:p>
          <a:endParaRPr lang="it-IT"/>
        </a:p>
      </dgm:t>
    </dgm:pt>
    <dgm:pt modelId="{7BD49733-9A78-4278-A8C2-1A42A1222F69}" type="pres">
      <dgm:prSet presAssocID="{0F641EF4-F34C-4127-9237-F3E4BED1A435}" presName="hierChild4" presStyleCnt="0"/>
      <dgm:spPr/>
    </dgm:pt>
    <dgm:pt modelId="{2B543AFD-62AE-4FBF-A624-D1ED56CACBEB}" type="pres">
      <dgm:prSet presAssocID="{0F641EF4-F34C-4127-9237-F3E4BED1A435}" presName="hierChild5" presStyleCnt="0"/>
      <dgm:spPr/>
    </dgm:pt>
    <dgm:pt modelId="{DB8244F6-97E2-4D2A-AB57-79D60D45B140}" type="pres">
      <dgm:prSet presAssocID="{E6C6B53D-6A95-4699-893B-73F579855298}" presName="Name35" presStyleLbl="parChTrans1D3" presStyleIdx="1" presStyleCnt="2"/>
      <dgm:spPr/>
      <dgm:t>
        <a:bodyPr/>
        <a:lstStyle/>
        <a:p>
          <a:endParaRPr lang="it-IT"/>
        </a:p>
      </dgm:t>
    </dgm:pt>
    <dgm:pt modelId="{9D370462-EF35-4AB4-BEC8-F0B0336DBB16}" type="pres">
      <dgm:prSet presAssocID="{EE2076A5-5F6A-4B30-8A84-89613196DB89}" presName="hierRoot2" presStyleCnt="0">
        <dgm:presLayoutVars>
          <dgm:hierBranch/>
        </dgm:presLayoutVars>
      </dgm:prSet>
      <dgm:spPr/>
    </dgm:pt>
    <dgm:pt modelId="{66A5D4FA-773C-4596-808B-FEB41E4035CA}" type="pres">
      <dgm:prSet presAssocID="{EE2076A5-5F6A-4B30-8A84-89613196DB89}" presName="rootComposite" presStyleCnt="0"/>
      <dgm:spPr/>
    </dgm:pt>
    <dgm:pt modelId="{CDB40CE1-7924-45B1-AA19-78928E28279A}" type="pres">
      <dgm:prSet presAssocID="{EE2076A5-5F6A-4B30-8A84-89613196DB89}" presName="rootText" presStyleLbl="node3" presStyleIdx="1" presStyleCnt="2" custLinFactNeighborX="81232" custLinFactNeighborY="-617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2AB9722-EBA7-4250-9219-469113321587}" type="pres">
      <dgm:prSet presAssocID="{EE2076A5-5F6A-4B30-8A84-89613196DB89}" presName="rootConnector" presStyleLbl="node3" presStyleIdx="1" presStyleCnt="2"/>
      <dgm:spPr/>
      <dgm:t>
        <a:bodyPr/>
        <a:lstStyle/>
        <a:p>
          <a:endParaRPr lang="it-IT"/>
        </a:p>
      </dgm:t>
    </dgm:pt>
    <dgm:pt modelId="{9AD3E6E8-6EB1-449B-B0C2-DC48E188FD7F}" type="pres">
      <dgm:prSet presAssocID="{EE2076A5-5F6A-4B30-8A84-89613196DB89}" presName="hierChild4" presStyleCnt="0"/>
      <dgm:spPr/>
    </dgm:pt>
    <dgm:pt modelId="{0CAE659F-A80A-47C1-9C78-1F962C7CAF0E}" type="pres">
      <dgm:prSet presAssocID="{EE2076A5-5F6A-4B30-8A84-89613196DB89}" presName="hierChild5" presStyleCnt="0"/>
      <dgm:spPr/>
    </dgm:pt>
    <dgm:pt modelId="{A1DD4D22-010C-450A-8316-EB033D24812A}" type="pres">
      <dgm:prSet presAssocID="{66361F1F-0C22-457E-9D3F-11A99D09BD0A}" presName="hierChild5" presStyleCnt="0"/>
      <dgm:spPr/>
    </dgm:pt>
    <dgm:pt modelId="{A9FC14A8-7637-443D-960B-2DDBE5DB02DB}" type="pres">
      <dgm:prSet presAssocID="{BFB4A14D-2A06-4737-BBF4-5100B72AFC5A}" presName="hierChild3" presStyleCnt="0"/>
      <dgm:spPr/>
    </dgm:pt>
  </dgm:ptLst>
  <dgm:cxnLst>
    <dgm:cxn modelId="{53F21189-4652-4BB0-B844-63C57D257AE3}" type="presOf" srcId="{058ABCF6-BA37-480C-A098-8D28AAB32D30}" destId="{D62F9A5E-8C9E-4C09-B8B4-F73E9BFD46F8}" srcOrd="0" destOrd="0" presId="urn:microsoft.com/office/officeart/2005/8/layout/orgChart1"/>
    <dgm:cxn modelId="{554503A6-1E85-4057-B66E-654C0CBDB8BC}" type="presOf" srcId="{0F641EF4-F34C-4127-9237-F3E4BED1A435}" destId="{4F1CDD71-40C3-4B33-B75A-41A847B9443B}" srcOrd="1" destOrd="0" presId="urn:microsoft.com/office/officeart/2005/8/layout/orgChart1"/>
    <dgm:cxn modelId="{0F2BF64D-8090-47AF-A4E3-BAC4B37403E5}" srcId="{66361F1F-0C22-457E-9D3F-11A99D09BD0A}" destId="{EE2076A5-5F6A-4B30-8A84-89613196DB89}" srcOrd="1" destOrd="0" parTransId="{E6C6B53D-6A95-4699-893B-73F579855298}" sibTransId="{11831DCB-427B-408A-B887-720B81DD131A}"/>
    <dgm:cxn modelId="{25A94929-4E2C-4A17-87C7-F358784789B3}" type="presOf" srcId="{0071E358-3369-4760-8F19-F7D47786563A}" destId="{F360752D-12D9-4F3B-BCFE-0C96C2F62A49}" srcOrd="0" destOrd="0" presId="urn:microsoft.com/office/officeart/2005/8/layout/orgChart1"/>
    <dgm:cxn modelId="{EC8AF0FD-F3FC-482F-B81F-40F5CBFA42CC}" type="presOf" srcId="{0F641EF4-F34C-4127-9237-F3E4BED1A435}" destId="{D65142F5-7BC9-45D0-B8FE-4C781B7CAC9A}" srcOrd="0" destOrd="0" presId="urn:microsoft.com/office/officeart/2005/8/layout/orgChart1"/>
    <dgm:cxn modelId="{DD35E3E5-93B3-474D-8972-80DD2A0C80EC}" srcId="{BFB4A14D-2A06-4737-BBF4-5100B72AFC5A}" destId="{58A4C280-E7F8-4172-AFDE-ED3A84375907}" srcOrd="0" destOrd="0" parTransId="{0071E358-3369-4760-8F19-F7D47786563A}" sibTransId="{893DB2E2-6AA9-4C0D-8F51-A7C8BED84CD0}"/>
    <dgm:cxn modelId="{128846E8-1950-4A52-8521-4290FC27E374}" type="presOf" srcId="{BFCB31C8-B981-4440-BE8A-5D35A6B34B0F}" destId="{55E769C8-1B12-4F99-8D0C-42BC78B90C5F}" srcOrd="0" destOrd="0" presId="urn:microsoft.com/office/officeart/2005/8/layout/orgChart1"/>
    <dgm:cxn modelId="{631DFFD7-3243-4464-BDD6-AB8B591E9230}" type="presOf" srcId="{66361F1F-0C22-457E-9D3F-11A99D09BD0A}" destId="{22860B87-DD6A-4620-BE8C-5B5DA94B9FC8}" srcOrd="1" destOrd="0" presId="urn:microsoft.com/office/officeart/2005/8/layout/orgChart1"/>
    <dgm:cxn modelId="{2D659E91-AA8B-485D-A778-5EE81BF18458}" type="presOf" srcId="{58A4C280-E7F8-4172-AFDE-ED3A84375907}" destId="{077E6B4B-F273-4212-8385-AF75F422388E}" srcOrd="1" destOrd="0" presId="urn:microsoft.com/office/officeart/2005/8/layout/orgChart1"/>
    <dgm:cxn modelId="{766670EC-8493-4138-9C2D-60231F7E941A}" type="presOf" srcId="{E6C6B53D-6A95-4699-893B-73F579855298}" destId="{DB8244F6-97E2-4D2A-AB57-79D60D45B140}" srcOrd="0" destOrd="0" presId="urn:microsoft.com/office/officeart/2005/8/layout/orgChart1"/>
    <dgm:cxn modelId="{98894A90-0650-4F88-9D01-680284E12DC2}" type="presOf" srcId="{DC7A46DF-5D80-4B52-944F-F85F7298F9AC}" destId="{CE2DBAE9-37AF-4825-BC0B-D9775B798590}" srcOrd="0" destOrd="0" presId="urn:microsoft.com/office/officeart/2005/8/layout/orgChart1"/>
    <dgm:cxn modelId="{F1F8CB16-72AB-485F-9644-5338C8C0776F}" type="presOf" srcId="{66361F1F-0C22-457E-9D3F-11A99D09BD0A}" destId="{634E1CDF-63CC-4D82-8F1C-91AE29A2DCB6}" srcOrd="0" destOrd="0" presId="urn:microsoft.com/office/officeart/2005/8/layout/orgChart1"/>
    <dgm:cxn modelId="{6B086599-7829-4721-BD2D-A0252A68F815}" type="presOf" srcId="{EE2076A5-5F6A-4B30-8A84-89613196DB89}" destId="{CDB40CE1-7924-45B1-AA19-78928E28279A}" srcOrd="0" destOrd="0" presId="urn:microsoft.com/office/officeart/2005/8/layout/orgChart1"/>
    <dgm:cxn modelId="{82BDF9E0-05DB-41E6-AA6B-DF45B520FDCE}" type="presOf" srcId="{BFB4A14D-2A06-4737-BBF4-5100B72AFC5A}" destId="{23B1F073-959F-45AD-8835-0AE6F79DA3DA}" srcOrd="0" destOrd="0" presId="urn:microsoft.com/office/officeart/2005/8/layout/orgChart1"/>
    <dgm:cxn modelId="{0AD2B441-CD47-461F-B43C-BFAC05B94F0B}" srcId="{058ABCF6-BA37-480C-A098-8D28AAB32D30}" destId="{BFB4A14D-2A06-4737-BBF4-5100B72AFC5A}" srcOrd="0" destOrd="0" parTransId="{14A4194D-8859-44C8-B211-2ABF19697827}" sibTransId="{D15AF2A8-410E-4546-B467-0DB117110EFC}"/>
    <dgm:cxn modelId="{E07F1691-CA84-447F-BAFF-7CC5EE1AF0A3}" type="presOf" srcId="{BFB4A14D-2A06-4737-BBF4-5100B72AFC5A}" destId="{603970A7-2422-4456-AFF5-F0088F7C8256}" srcOrd="1" destOrd="0" presId="urn:microsoft.com/office/officeart/2005/8/layout/orgChart1"/>
    <dgm:cxn modelId="{A3960682-EB9A-4180-8481-1FE40A0EAADC}" srcId="{BFB4A14D-2A06-4737-BBF4-5100B72AFC5A}" destId="{66361F1F-0C22-457E-9D3F-11A99D09BD0A}" srcOrd="1" destOrd="0" parTransId="{BFCB31C8-B981-4440-BE8A-5D35A6B34B0F}" sibTransId="{05FE820D-3BEB-4D8A-868F-5900305CEC19}"/>
    <dgm:cxn modelId="{F334C308-2D32-4FC4-BEB3-7309F53B1084}" srcId="{66361F1F-0C22-457E-9D3F-11A99D09BD0A}" destId="{0F641EF4-F34C-4127-9237-F3E4BED1A435}" srcOrd="0" destOrd="0" parTransId="{DC7A46DF-5D80-4B52-944F-F85F7298F9AC}" sibTransId="{62265CC1-C9BD-4613-AF98-65A863AB0E2C}"/>
    <dgm:cxn modelId="{7C9C813D-E9A7-46F5-9E76-3B745562DF0C}" type="presOf" srcId="{58A4C280-E7F8-4172-AFDE-ED3A84375907}" destId="{9755D7C8-C557-44B1-A187-A0613852F4D4}" srcOrd="0" destOrd="0" presId="urn:microsoft.com/office/officeart/2005/8/layout/orgChart1"/>
    <dgm:cxn modelId="{22CB5D77-9F71-4D6B-ABC4-188D07E49492}" type="presOf" srcId="{EE2076A5-5F6A-4B30-8A84-89613196DB89}" destId="{A2AB9722-EBA7-4250-9219-469113321587}" srcOrd="1" destOrd="0" presId="urn:microsoft.com/office/officeart/2005/8/layout/orgChart1"/>
    <dgm:cxn modelId="{75175673-CF8D-45A7-B6FE-40B6C7EFE154}" type="presParOf" srcId="{D62F9A5E-8C9E-4C09-B8B4-F73E9BFD46F8}" destId="{3BBBB0EB-C618-44C6-A52B-2BDF8D12E365}" srcOrd="0" destOrd="0" presId="urn:microsoft.com/office/officeart/2005/8/layout/orgChart1"/>
    <dgm:cxn modelId="{47D48389-ED24-4ADD-A5EE-A7E867780701}" type="presParOf" srcId="{3BBBB0EB-C618-44C6-A52B-2BDF8D12E365}" destId="{457B0FD8-2BC5-4ABD-A37E-C2AF95E6D456}" srcOrd="0" destOrd="0" presId="urn:microsoft.com/office/officeart/2005/8/layout/orgChart1"/>
    <dgm:cxn modelId="{C93B14BF-D276-4A3C-96A7-18E31BE53669}" type="presParOf" srcId="{457B0FD8-2BC5-4ABD-A37E-C2AF95E6D456}" destId="{23B1F073-959F-45AD-8835-0AE6F79DA3DA}" srcOrd="0" destOrd="0" presId="urn:microsoft.com/office/officeart/2005/8/layout/orgChart1"/>
    <dgm:cxn modelId="{595E6BE8-3D42-4EE2-AF2B-87DFC1394379}" type="presParOf" srcId="{457B0FD8-2BC5-4ABD-A37E-C2AF95E6D456}" destId="{603970A7-2422-4456-AFF5-F0088F7C8256}" srcOrd="1" destOrd="0" presId="urn:microsoft.com/office/officeart/2005/8/layout/orgChart1"/>
    <dgm:cxn modelId="{368FB6AA-08A4-429F-98C1-04DEA59F0E52}" type="presParOf" srcId="{3BBBB0EB-C618-44C6-A52B-2BDF8D12E365}" destId="{E946CF89-A5EA-4B27-A967-56C13D075F37}" srcOrd="1" destOrd="0" presId="urn:microsoft.com/office/officeart/2005/8/layout/orgChart1"/>
    <dgm:cxn modelId="{A34DD704-D1CE-41C8-AB49-08605CBBFA04}" type="presParOf" srcId="{E946CF89-A5EA-4B27-A967-56C13D075F37}" destId="{F360752D-12D9-4F3B-BCFE-0C96C2F62A49}" srcOrd="0" destOrd="0" presId="urn:microsoft.com/office/officeart/2005/8/layout/orgChart1"/>
    <dgm:cxn modelId="{14C4CB5D-82D8-4D97-8C65-728D106600A8}" type="presParOf" srcId="{E946CF89-A5EA-4B27-A967-56C13D075F37}" destId="{E7ED4C1F-028D-42C7-A8C3-F219D823C3D5}" srcOrd="1" destOrd="0" presId="urn:microsoft.com/office/officeart/2005/8/layout/orgChart1"/>
    <dgm:cxn modelId="{E491F08A-FEA4-4495-A68D-331C5CE544F4}" type="presParOf" srcId="{E7ED4C1F-028D-42C7-A8C3-F219D823C3D5}" destId="{E6B185DF-99D3-4BD5-AD99-C9BEBAFDBCF0}" srcOrd="0" destOrd="0" presId="urn:microsoft.com/office/officeart/2005/8/layout/orgChart1"/>
    <dgm:cxn modelId="{EE2E3CE4-D240-4FB1-B8D9-88ABF3D8DAEF}" type="presParOf" srcId="{E6B185DF-99D3-4BD5-AD99-C9BEBAFDBCF0}" destId="{9755D7C8-C557-44B1-A187-A0613852F4D4}" srcOrd="0" destOrd="0" presId="urn:microsoft.com/office/officeart/2005/8/layout/orgChart1"/>
    <dgm:cxn modelId="{C455A2CA-FBA4-4FC0-987D-FF2B6C8B43AE}" type="presParOf" srcId="{E6B185DF-99D3-4BD5-AD99-C9BEBAFDBCF0}" destId="{077E6B4B-F273-4212-8385-AF75F422388E}" srcOrd="1" destOrd="0" presId="urn:microsoft.com/office/officeart/2005/8/layout/orgChart1"/>
    <dgm:cxn modelId="{7B64F761-2BAF-440A-AEE4-0CD0A8B751CD}" type="presParOf" srcId="{E7ED4C1F-028D-42C7-A8C3-F219D823C3D5}" destId="{F5D88E01-398E-4D81-9AB2-98A9520760B2}" srcOrd="1" destOrd="0" presId="urn:microsoft.com/office/officeart/2005/8/layout/orgChart1"/>
    <dgm:cxn modelId="{484A16F5-D27C-4FEF-9154-9294360B90B7}" type="presParOf" srcId="{E7ED4C1F-028D-42C7-A8C3-F219D823C3D5}" destId="{84FC6D59-CD30-444F-A115-5BFB4CD40A81}" srcOrd="2" destOrd="0" presId="urn:microsoft.com/office/officeart/2005/8/layout/orgChart1"/>
    <dgm:cxn modelId="{33E2401F-9F78-4A3E-9396-405A80655EAC}" type="presParOf" srcId="{E946CF89-A5EA-4B27-A967-56C13D075F37}" destId="{55E769C8-1B12-4F99-8D0C-42BC78B90C5F}" srcOrd="2" destOrd="0" presId="urn:microsoft.com/office/officeart/2005/8/layout/orgChart1"/>
    <dgm:cxn modelId="{9DD89E9A-F349-497A-8572-F509541FC910}" type="presParOf" srcId="{E946CF89-A5EA-4B27-A967-56C13D075F37}" destId="{E0DA921C-801B-40F6-8842-C6C587423ADD}" srcOrd="3" destOrd="0" presId="urn:microsoft.com/office/officeart/2005/8/layout/orgChart1"/>
    <dgm:cxn modelId="{D82E9D47-4653-46F0-B760-88973C3F3357}" type="presParOf" srcId="{E0DA921C-801B-40F6-8842-C6C587423ADD}" destId="{F1178E09-E784-4FEF-8A57-EBB2BBC09CAF}" srcOrd="0" destOrd="0" presId="urn:microsoft.com/office/officeart/2005/8/layout/orgChart1"/>
    <dgm:cxn modelId="{2235B1AF-C8C0-4B59-94DA-ED0262A8092D}" type="presParOf" srcId="{F1178E09-E784-4FEF-8A57-EBB2BBC09CAF}" destId="{634E1CDF-63CC-4D82-8F1C-91AE29A2DCB6}" srcOrd="0" destOrd="0" presId="urn:microsoft.com/office/officeart/2005/8/layout/orgChart1"/>
    <dgm:cxn modelId="{01DEF6D8-0363-4E17-8106-B4C83DC91798}" type="presParOf" srcId="{F1178E09-E784-4FEF-8A57-EBB2BBC09CAF}" destId="{22860B87-DD6A-4620-BE8C-5B5DA94B9FC8}" srcOrd="1" destOrd="0" presId="urn:microsoft.com/office/officeart/2005/8/layout/orgChart1"/>
    <dgm:cxn modelId="{E6DFECF0-3644-49F9-85AA-35D4CD20DDC6}" type="presParOf" srcId="{E0DA921C-801B-40F6-8842-C6C587423ADD}" destId="{4CB97E28-903F-4DE7-878B-EEB22E40F43C}" srcOrd="1" destOrd="0" presId="urn:microsoft.com/office/officeart/2005/8/layout/orgChart1"/>
    <dgm:cxn modelId="{D0842F71-CACF-4392-83E3-23A58B7160EF}" type="presParOf" srcId="{4CB97E28-903F-4DE7-878B-EEB22E40F43C}" destId="{CE2DBAE9-37AF-4825-BC0B-D9775B798590}" srcOrd="0" destOrd="0" presId="urn:microsoft.com/office/officeart/2005/8/layout/orgChart1"/>
    <dgm:cxn modelId="{58337D40-A2B3-41F9-A813-BC8D1D3AFE8E}" type="presParOf" srcId="{4CB97E28-903F-4DE7-878B-EEB22E40F43C}" destId="{9B45B637-285B-4EDD-9794-AC87EEDC4E2A}" srcOrd="1" destOrd="0" presId="urn:microsoft.com/office/officeart/2005/8/layout/orgChart1"/>
    <dgm:cxn modelId="{5E1472CF-D91D-4B64-87AA-91328AE45C1C}" type="presParOf" srcId="{9B45B637-285B-4EDD-9794-AC87EEDC4E2A}" destId="{2495CCAA-5CCF-4808-8F88-CB76E30CFDCC}" srcOrd="0" destOrd="0" presId="urn:microsoft.com/office/officeart/2005/8/layout/orgChart1"/>
    <dgm:cxn modelId="{697F06B2-5362-4927-8B81-AD027024E48C}" type="presParOf" srcId="{2495CCAA-5CCF-4808-8F88-CB76E30CFDCC}" destId="{D65142F5-7BC9-45D0-B8FE-4C781B7CAC9A}" srcOrd="0" destOrd="0" presId="urn:microsoft.com/office/officeart/2005/8/layout/orgChart1"/>
    <dgm:cxn modelId="{DC3D2EC5-29E6-4ACA-AD91-3A9C19FF967E}" type="presParOf" srcId="{2495CCAA-5CCF-4808-8F88-CB76E30CFDCC}" destId="{4F1CDD71-40C3-4B33-B75A-41A847B9443B}" srcOrd="1" destOrd="0" presId="urn:microsoft.com/office/officeart/2005/8/layout/orgChart1"/>
    <dgm:cxn modelId="{4EBD9E92-C945-4FDD-9360-C13EC43762E5}" type="presParOf" srcId="{9B45B637-285B-4EDD-9794-AC87EEDC4E2A}" destId="{7BD49733-9A78-4278-A8C2-1A42A1222F69}" srcOrd="1" destOrd="0" presId="urn:microsoft.com/office/officeart/2005/8/layout/orgChart1"/>
    <dgm:cxn modelId="{BD330F0D-6DC6-47BA-9FC8-54967E1EAD11}" type="presParOf" srcId="{9B45B637-285B-4EDD-9794-AC87EEDC4E2A}" destId="{2B543AFD-62AE-4FBF-A624-D1ED56CACBEB}" srcOrd="2" destOrd="0" presId="urn:microsoft.com/office/officeart/2005/8/layout/orgChart1"/>
    <dgm:cxn modelId="{B4B1134A-8DDE-47D4-8D3D-1B64D51AB743}" type="presParOf" srcId="{4CB97E28-903F-4DE7-878B-EEB22E40F43C}" destId="{DB8244F6-97E2-4D2A-AB57-79D60D45B140}" srcOrd="2" destOrd="0" presId="urn:microsoft.com/office/officeart/2005/8/layout/orgChart1"/>
    <dgm:cxn modelId="{01B658D0-DA8C-4889-9904-F46AF2EB9A34}" type="presParOf" srcId="{4CB97E28-903F-4DE7-878B-EEB22E40F43C}" destId="{9D370462-EF35-4AB4-BEC8-F0B0336DBB16}" srcOrd="3" destOrd="0" presId="urn:microsoft.com/office/officeart/2005/8/layout/orgChart1"/>
    <dgm:cxn modelId="{528A399D-95BF-434F-88EA-ADFE5F1A0B57}" type="presParOf" srcId="{9D370462-EF35-4AB4-BEC8-F0B0336DBB16}" destId="{66A5D4FA-773C-4596-808B-FEB41E4035CA}" srcOrd="0" destOrd="0" presId="urn:microsoft.com/office/officeart/2005/8/layout/orgChart1"/>
    <dgm:cxn modelId="{4AFB6BCA-4B5B-4428-AFB8-043DC699CA24}" type="presParOf" srcId="{66A5D4FA-773C-4596-808B-FEB41E4035CA}" destId="{CDB40CE1-7924-45B1-AA19-78928E28279A}" srcOrd="0" destOrd="0" presId="urn:microsoft.com/office/officeart/2005/8/layout/orgChart1"/>
    <dgm:cxn modelId="{0F030487-6149-437B-93EC-5AFA0FC5943F}" type="presParOf" srcId="{66A5D4FA-773C-4596-808B-FEB41E4035CA}" destId="{A2AB9722-EBA7-4250-9219-469113321587}" srcOrd="1" destOrd="0" presId="urn:microsoft.com/office/officeart/2005/8/layout/orgChart1"/>
    <dgm:cxn modelId="{7D51143E-9C2B-403B-9F95-B8EA208A62B7}" type="presParOf" srcId="{9D370462-EF35-4AB4-BEC8-F0B0336DBB16}" destId="{9AD3E6E8-6EB1-449B-B0C2-DC48E188FD7F}" srcOrd="1" destOrd="0" presId="urn:microsoft.com/office/officeart/2005/8/layout/orgChart1"/>
    <dgm:cxn modelId="{8ADDF30D-AA51-4F7B-A17E-AAC3C39CB1EA}" type="presParOf" srcId="{9D370462-EF35-4AB4-BEC8-F0B0336DBB16}" destId="{0CAE659F-A80A-47C1-9C78-1F962C7CAF0E}" srcOrd="2" destOrd="0" presId="urn:microsoft.com/office/officeart/2005/8/layout/orgChart1"/>
    <dgm:cxn modelId="{7D0E1DAE-01E3-45E1-9241-3AF3CBB57B00}" type="presParOf" srcId="{E0DA921C-801B-40F6-8842-C6C587423ADD}" destId="{A1DD4D22-010C-450A-8316-EB033D24812A}" srcOrd="2" destOrd="0" presId="urn:microsoft.com/office/officeart/2005/8/layout/orgChart1"/>
    <dgm:cxn modelId="{B24DFEEA-4E31-4235-BC0B-3B053E7CE344}" type="presParOf" srcId="{3BBBB0EB-C618-44C6-A52B-2BDF8D12E365}" destId="{A9FC14A8-7637-443D-960B-2DDBE5DB02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9FDD5F-2403-45EA-B35A-9CF8896684C0}" type="doc">
      <dgm:prSet loTypeId="urn:microsoft.com/office/officeart/2005/8/layout/vList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it-IT"/>
        </a:p>
      </dgm:t>
    </dgm:pt>
    <dgm:pt modelId="{420F7EC0-262F-40B9-8C99-2B3EA75F6E93}">
      <dgm:prSet phldrT="[Testo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it-IT" sz="20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S. di Evans</a:t>
          </a:r>
          <a:endParaRPr lang="it-IT" sz="2000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4B87F947-CFE2-4983-91E3-E96C19446ED6}" type="parTrans" cxnId="{88B4CC0B-5B55-4059-B506-24D13C2FCB35}">
      <dgm:prSet/>
      <dgm:spPr/>
      <dgm:t>
        <a:bodyPr/>
        <a:lstStyle/>
        <a:p>
          <a:endParaRPr lang="it-IT"/>
        </a:p>
      </dgm:t>
    </dgm:pt>
    <dgm:pt modelId="{2305488C-4C1A-4943-943E-02CBE61E15B2}" type="sibTrans" cxnId="{88B4CC0B-5B55-4059-B506-24D13C2FCB35}">
      <dgm:prSet/>
      <dgm:spPr/>
      <dgm:t>
        <a:bodyPr/>
        <a:lstStyle/>
        <a:p>
          <a:endParaRPr lang="it-IT"/>
        </a:p>
      </dgm:t>
    </dgm:pt>
    <dgm:pt modelId="{07175355-A574-4FFC-A7CC-1FCB6ECBB4E1}">
      <dgm:prSet phldrT="[Testo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it-IT" sz="20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LES</a:t>
          </a:r>
          <a:endParaRPr lang="it-IT" sz="2000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FCB2EABE-2E86-4F3E-A040-DE1D1B9D33D4}" type="parTrans" cxnId="{E585F0F0-7F10-4036-A1EF-1A01058C5A5B}">
      <dgm:prSet/>
      <dgm:spPr/>
      <dgm:t>
        <a:bodyPr/>
        <a:lstStyle/>
        <a:p>
          <a:endParaRPr lang="it-IT"/>
        </a:p>
      </dgm:t>
    </dgm:pt>
    <dgm:pt modelId="{302EE4E4-D2DB-47A2-9919-14919498C20F}" type="sibTrans" cxnId="{E585F0F0-7F10-4036-A1EF-1A01058C5A5B}">
      <dgm:prSet/>
      <dgm:spPr/>
      <dgm:t>
        <a:bodyPr/>
        <a:lstStyle/>
        <a:p>
          <a:endParaRPr lang="it-IT"/>
        </a:p>
      </dgm:t>
    </dgm:pt>
    <dgm:pt modelId="{E5D9E6CD-2F48-4051-8174-26897579DF33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it-IT" sz="20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ALPS</a:t>
          </a:r>
          <a:endParaRPr lang="it-IT" sz="2000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E86F567F-F672-4614-89C7-52C481DB4F6D}" type="parTrans" cxnId="{B9D5B0D5-E999-42A5-BD40-5030B713944C}">
      <dgm:prSet/>
      <dgm:spPr/>
      <dgm:t>
        <a:bodyPr/>
        <a:lstStyle/>
        <a:p>
          <a:endParaRPr lang="it-IT"/>
        </a:p>
      </dgm:t>
    </dgm:pt>
    <dgm:pt modelId="{802E7D04-856D-47D1-AFE5-734F714E326C}" type="sibTrans" cxnId="{B9D5B0D5-E999-42A5-BD40-5030B713944C}">
      <dgm:prSet/>
      <dgm:spPr/>
      <dgm:t>
        <a:bodyPr/>
        <a:lstStyle/>
        <a:p>
          <a:endParaRPr lang="it-IT"/>
        </a:p>
      </dgm:t>
    </dgm:pt>
    <dgm:pt modelId="{BE0644DB-E6E5-4EAE-AA1C-86E8FEB19B30}" type="pres">
      <dgm:prSet presAssocID="{A89FDD5F-2403-45EA-B35A-9CF8896684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E878AA3-A1C3-478E-8F2C-777F467E0741}" type="pres">
      <dgm:prSet presAssocID="{420F7EC0-262F-40B9-8C99-2B3EA75F6E93}" presName="parentText" presStyleLbl="node1" presStyleIdx="0" presStyleCnt="3" custLinFactNeighborY="-1998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50AEB7-D2F6-4CC2-B4BD-B7A2661A5D21}" type="pres">
      <dgm:prSet presAssocID="{2305488C-4C1A-4943-943E-02CBE61E15B2}" presName="spacer" presStyleCnt="0"/>
      <dgm:spPr/>
    </dgm:pt>
    <dgm:pt modelId="{7F6ED052-E364-4284-B91E-A6B4681B68BC}" type="pres">
      <dgm:prSet presAssocID="{07175355-A574-4FFC-A7CC-1FCB6ECBB4E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6399AB-09CE-4673-BC2E-153334F1E97B}" type="pres">
      <dgm:prSet presAssocID="{302EE4E4-D2DB-47A2-9919-14919498C20F}" presName="spacer" presStyleCnt="0"/>
      <dgm:spPr/>
    </dgm:pt>
    <dgm:pt modelId="{4BD66DA1-84F7-4910-9C6B-364C34256B24}" type="pres">
      <dgm:prSet presAssocID="{E5D9E6CD-2F48-4051-8174-26897579DF3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8B4CC0B-5B55-4059-B506-24D13C2FCB35}" srcId="{A89FDD5F-2403-45EA-B35A-9CF8896684C0}" destId="{420F7EC0-262F-40B9-8C99-2B3EA75F6E93}" srcOrd="0" destOrd="0" parTransId="{4B87F947-CFE2-4983-91E3-E96C19446ED6}" sibTransId="{2305488C-4C1A-4943-943E-02CBE61E15B2}"/>
    <dgm:cxn modelId="{3F220386-CA25-4E01-A417-DD2727C6F429}" type="presOf" srcId="{A89FDD5F-2403-45EA-B35A-9CF8896684C0}" destId="{BE0644DB-E6E5-4EAE-AA1C-86E8FEB19B30}" srcOrd="0" destOrd="0" presId="urn:microsoft.com/office/officeart/2005/8/layout/vList2"/>
    <dgm:cxn modelId="{E585F0F0-7F10-4036-A1EF-1A01058C5A5B}" srcId="{A89FDD5F-2403-45EA-B35A-9CF8896684C0}" destId="{07175355-A574-4FFC-A7CC-1FCB6ECBB4E1}" srcOrd="1" destOrd="0" parTransId="{FCB2EABE-2E86-4F3E-A040-DE1D1B9D33D4}" sibTransId="{302EE4E4-D2DB-47A2-9919-14919498C20F}"/>
    <dgm:cxn modelId="{BD808E8F-3247-4640-B0B8-D4E1392C89EC}" type="presOf" srcId="{E5D9E6CD-2F48-4051-8174-26897579DF33}" destId="{4BD66DA1-84F7-4910-9C6B-364C34256B24}" srcOrd="0" destOrd="0" presId="urn:microsoft.com/office/officeart/2005/8/layout/vList2"/>
    <dgm:cxn modelId="{5442C427-8D73-40E7-8FD5-8062D134AE2A}" type="presOf" srcId="{07175355-A574-4FFC-A7CC-1FCB6ECBB4E1}" destId="{7F6ED052-E364-4284-B91E-A6B4681B68BC}" srcOrd="0" destOrd="0" presId="urn:microsoft.com/office/officeart/2005/8/layout/vList2"/>
    <dgm:cxn modelId="{B9D5B0D5-E999-42A5-BD40-5030B713944C}" srcId="{A89FDD5F-2403-45EA-B35A-9CF8896684C0}" destId="{E5D9E6CD-2F48-4051-8174-26897579DF33}" srcOrd="2" destOrd="0" parTransId="{E86F567F-F672-4614-89C7-52C481DB4F6D}" sibTransId="{802E7D04-856D-47D1-AFE5-734F714E326C}"/>
    <dgm:cxn modelId="{F4F58DD2-00EC-45E6-987B-B17490FDA37D}" type="presOf" srcId="{420F7EC0-262F-40B9-8C99-2B3EA75F6E93}" destId="{5E878AA3-A1C3-478E-8F2C-777F467E0741}" srcOrd="0" destOrd="0" presId="urn:microsoft.com/office/officeart/2005/8/layout/vList2"/>
    <dgm:cxn modelId="{328FB899-84A8-4D5F-B8F8-193EB20E9645}" type="presParOf" srcId="{BE0644DB-E6E5-4EAE-AA1C-86E8FEB19B30}" destId="{5E878AA3-A1C3-478E-8F2C-777F467E0741}" srcOrd="0" destOrd="0" presId="urn:microsoft.com/office/officeart/2005/8/layout/vList2"/>
    <dgm:cxn modelId="{031BAE5C-332F-444D-BFBA-6B53EDE7AFE1}" type="presParOf" srcId="{BE0644DB-E6E5-4EAE-AA1C-86E8FEB19B30}" destId="{C250AEB7-D2F6-4CC2-B4BD-B7A2661A5D21}" srcOrd="1" destOrd="0" presId="urn:microsoft.com/office/officeart/2005/8/layout/vList2"/>
    <dgm:cxn modelId="{B71D058D-250F-48F9-9CF1-D22A33B25700}" type="presParOf" srcId="{BE0644DB-E6E5-4EAE-AA1C-86E8FEB19B30}" destId="{7F6ED052-E364-4284-B91E-A6B4681B68BC}" srcOrd="2" destOrd="0" presId="urn:microsoft.com/office/officeart/2005/8/layout/vList2"/>
    <dgm:cxn modelId="{28778F18-4BEB-4CE4-8256-D0B6C8A8375B}" type="presParOf" srcId="{BE0644DB-E6E5-4EAE-AA1C-86E8FEB19B30}" destId="{2E6399AB-09CE-4673-BC2E-153334F1E97B}" srcOrd="3" destOrd="0" presId="urn:microsoft.com/office/officeart/2005/8/layout/vList2"/>
    <dgm:cxn modelId="{0B5CAC90-3CFD-4EEE-A36F-20B47E655960}" type="presParOf" srcId="{BE0644DB-E6E5-4EAE-AA1C-86E8FEB19B30}" destId="{4BD66DA1-84F7-4910-9C6B-364C34256B2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9FDD5F-2403-45EA-B35A-9CF8896684C0}" type="doc">
      <dgm:prSet loTypeId="urn:microsoft.com/office/officeart/2005/8/layout/vList2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it-IT"/>
        </a:p>
      </dgm:t>
    </dgm:pt>
    <dgm:pt modelId="{420F7EC0-262F-40B9-8C99-2B3EA75F6E93}">
      <dgm:prSet phldrT="[Testo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it-IT" sz="18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Ipo-aplasia midollare/Leucemia</a:t>
          </a:r>
          <a:endParaRPr lang="it-IT" sz="1800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4B87F947-CFE2-4983-91E3-E96C19446ED6}" type="parTrans" cxnId="{88B4CC0B-5B55-4059-B506-24D13C2FCB35}">
      <dgm:prSet/>
      <dgm:spPr/>
      <dgm:t>
        <a:bodyPr/>
        <a:lstStyle/>
        <a:p>
          <a:endParaRPr lang="it-IT"/>
        </a:p>
      </dgm:t>
    </dgm:pt>
    <dgm:pt modelId="{2305488C-4C1A-4943-943E-02CBE61E15B2}" type="sibTrans" cxnId="{88B4CC0B-5B55-4059-B506-24D13C2FCB35}">
      <dgm:prSet/>
      <dgm:spPr/>
      <dgm:t>
        <a:bodyPr/>
        <a:lstStyle/>
        <a:p>
          <a:endParaRPr lang="it-IT"/>
        </a:p>
      </dgm:t>
    </dgm:pt>
    <dgm:pt modelId="{07175355-A574-4FFC-A7CC-1FCB6ECBB4E1}">
      <dgm:prSet phldrT="[Testo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it-IT" sz="20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Anemia da perdita in PTI</a:t>
          </a:r>
          <a:endParaRPr lang="it-IT" sz="2000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FCB2EABE-2E86-4F3E-A040-DE1D1B9D33D4}" type="parTrans" cxnId="{E585F0F0-7F10-4036-A1EF-1A01058C5A5B}">
      <dgm:prSet/>
      <dgm:spPr/>
      <dgm:t>
        <a:bodyPr/>
        <a:lstStyle/>
        <a:p>
          <a:endParaRPr lang="it-IT"/>
        </a:p>
      </dgm:t>
    </dgm:pt>
    <dgm:pt modelId="{302EE4E4-D2DB-47A2-9919-14919498C20F}" type="sibTrans" cxnId="{E585F0F0-7F10-4036-A1EF-1A01058C5A5B}">
      <dgm:prSet/>
      <dgm:spPr/>
      <dgm:t>
        <a:bodyPr/>
        <a:lstStyle/>
        <a:p>
          <a:endParaRPr lang="it-IT"/>
        </a:p>
      </dgm:t>
    </dgm:pt>
    <dgm:pt modelId="{BE0644DB-E6E5-4EAE-AA1C-86E8FEB19B30}" type="pres">
      <dgm:prSet presAssocID="{A89FDD5F-2403-45EA-B35A-9CF8896684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E878AA3-A1C3-478E-8F2C-777F467E0741}" type="pres">
      <dgm:prSet presAssocID="{420F7EC0-262F-40B9-8C99-2B3EA75F6E93}" presName="parentText" presStyleLbl="node1" presStyleIdx="0" presStyleCnt="2" custLinFactY="-1014" custLinFactNeighborX="-81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50AEB7-D2F6-4CC2-B4BD-B7A2661A5D21}" type="pres">
      <dgm:prSet presAssocID="{2305488C-4C1A-4943-943E-02CBE61E15B2}" presName="spacer" presStyleCnt="0"/>
      <dgm:spPr/>
    </dgm:pt>
    <dgm:pt modelId="{7F6ED052-E364-4284-B91E-A6B4681B68BC}" type="pres">
      <dgm:prSet presAssocID="{07175355-A574-4FFC-A7CC-1FCB6ECBB4E1}" presName="parentText" presStyleLbl="node1" presStyleIdx="1" presStyleCnt="2" custLinFactY="1428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152B536-B1FF-43B9-90BE-F43622C2DBA2}" type="presOf" srcId="{420F7EC0-262F-40B9-8C99-2B3EA75F6E93}" destId="{5E878AA3-A1C3-478E-8F2C-777F467E0741}" srcOrd="0" destOrd="0" presId="urn:microsoft.com/office/officeart/2005/8/layout/vList2"/>
    <dgm:cxn modelId="{88B4CC0B-5B55-4059-B506-24D13C2FCB35}" srcId="{A89FDD5F-2403-45EA-B35A-9CF8896684C0}" destId="{420F7EC0-262F-40B9-8C99-2B3EA75F6E93}" srcOrd="0" destOrd="0" parTransId="{4B87F947-CFE2-4983-91E3-E96C19446ED6}" sibTransId="{2305488C-4C1A-4943-943E-02CBE61E15B2}"/>
    <dgm:cxn modelId="{00EB6C4E-7F40-40FF-986E-29503E04611E}" type="presOf" srcId="{A89FDD5F-2403-45EA-B35A-9CF8896684C0}" destId="{BE0644DB-E6E5-4EAE-AA1C-86E8FEB19B30}" srcOrd="0" destOrd="0" presId="urn:microsoft.com/office/officeart/2005/8/layout/vList2"/>
    <dgm:cxn modelId="{E585F0F0-7F10-4036-A1EF-1A01058C5A5B}" srcId="{A89FDD5F-2403-45EA-B35A-9CF8896684C0}" destId="{07175355-A574-4FFC-A7CC-1FCB6ECBB4E1}" srcOrd="1" destOrd="0" parTransId="{FCB2EABE-2E86-4F3E-A040-DE1D1B9D33D4}" sibTransId="{302EE4E4-D2DB-47A2-9919-14919498C20F}"/>
    <dgm:cxn modelId="{AA0B9DC0-8BA1-416C-A7B4-325689544F5F}" type="presOf" srcId="{07175355-A574-4FFC-A7CC-1FCB6ECBB4E1}" destId="{7F6ED052-E364-4284-B91E-A6B4681B68BC}" srcOrd="0" destOrd="0" presId="urn:microsoft.com/office/officeart/2005/8/layout/vList2"/>
    <dgm:cxn modelId="{47846D8B-ADAD-481B-9036-0077804828BB}" type="presParOf" srcId="{BE0644DB-E6E5-4EAE-AA1C-86E8FEB19B30}" destId="{5E878AA3-A1C3-478E-8F2C-777F467E0741}" srcOrd="0" destOrd="0" presId="urn:microsoft.com/office/officeart/2005/8/layout/vList2"/>
    <dgm:cxn modelId="{9DFB374A-84CB-4D50-BCE2-4EE5383AC4DB}" type="presParOf" srcId="{BE0644DB-E6E5-4EAE-AA1C-86E8FEB19B30}" destId="{C250AEB7-D2F6-4CC2-B4BD-B7A2661A5D21}" srcOrd="1" destOrd="0" presId="urn:microsoft.com/office/officeart/2005/8/layout/vList2"/>
    <dgm:cxn modelId="{96B8D459-69A3-4F40-8156-529E940F201F}" type="presParOf" srcId="{BE0644DB-E6E5-4EAE-AA1C-86E8FEB19B30}" destId="{7F6ED052-E364-4284-B91E-A6B4681B68B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C51F72-7CE7-492C-896D-C5C2DF18987D}" type="doc">
      <dgm:prSet loTypeId="urn:microsoft.com/office/officeart/2005/8/layout/vList2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it-IT"/>
        </a:p>
      </dgm:t>
    </dgm:pt>
    <dgm:pt modelId="{66EDD634-BAD7-48F1-A484-C5775413E7F2}">
      <dgm:prSet phldrT="[Testo]" custT="1"/>
      <dgm:spPr>
        <a:noFill/>
        <a:ln>
          <a:solidFill>
            <a:schemeClr val="tx1"/>
          </a:solidFill>
        </a:ln>
      </dgm:spPr>
      <dgm:t>
        <a:bodyPr/>
        <a:lstStyle/>
        <a:p>
          <a:pPr algn="l"/>
          <a:r>
            <a:rPr lang="it-IT" sz="20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CID</a:t>
          </a:r>
          <a:endParaRPr lang="it-IT" sz="2000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CE83420D-A18C-4C9C-8D32-2B4B274FEEB2}" type="parTrans" cxnId="{86634CBC-36FB-4179-9FD0-7904C230F42C}">
      <dgm:prSet/>
      <dgm:spPr/>
      <dgm:t>
        <a:bodyPr/>
        <a:lstStyle/>
        <a:p>
          <a:endParaRPr lang="it-IT" sz="2000"/>
        </a:p>
      </dgm:t>
    </dgm:pt>
    <dgm:pt modelId="{D22C53F7-A6AD-4A04-9372-7D9958950496}" type="sibTrans" cxnId="{86634CBC-36FB-4179-9FD0-7904C230F42C}">
      <dgm:prSet/>
      <dgm:spPr/>
      <dgm:t>
        <a:bodyPr/>
        <a:lstStyle/>
        <a:p>
          <a:endParaRPr lang="it-IT" sz="2000"/>
        </a:p>
      </dgm:t>
    </dgm:pt>
    <dgm:pt modelId="{7F6A35D8-9664-4815-B088-4893A92EA651}">
      <dgm:prSet phldrT="[Testo]" custT="1"/>
      <dgm:spPr>
        <a:noFill/>
        <a:ln>
          <a:solidFill>
            <a:schemeClr val="tx1"/>
          </a:solidFill>
        </a:ln>
      </dgm:spPr>
      <dgm:t>
        <a:bodyPr/>
        <a:lstStyle/>
        <a:p>
          <a:pPr algn="l"/>
          <a:r>
            <a:rPr lang="it-IT" sz="20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SUE</a:t>
          </a:r>
          <a:endParaRPr lang="it-IT" sz="2000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C3AACAA8-BDE1-4BBC-9FA4-D41B17B55FF5}" type="parTrans" cxnId="{F7694A2C-B8A0-4C53-ACFF-F4E4510AD502}">
      <dgm:prSet/>
      <dgm:spPr/>
      <dgm:t>
        <a:bodyPr/>
        <a:lstStyle/>
        <a:p>
          <a:endParaRPr lang="it-IT" sz="2000"/>
        </a:p>
      </dgm:t>
    </dgm:pt>
    <dgm:pt modelId="{C981EBF9-AC72-49EB-88EF-B07E7AAB8E55}" type="sibTrans" cxnId="{F7694A2C-B8A0-4C53-ACFF-F4E4510AD502}">
      <dgm:prSet/>
      <dgm:spPr/>
      <dgm:t>
        <a:bodyPr/>
        <a:lstStyle/>
        <a:p>
          <a:endParaRPr lang="it-IT" sz="2000"/>
        </a:p>
      </dgm:t>
    </dgm:pt>
    <dgm:pt modelId="{AE79FF05-4AE3-4882-87D4-B4BB1878707E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 algn="l"/>
          <a:r>
            <a:rPr lang="it-IT" sz="20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TTP</a:t>
          </a:r>
          <a:endParaRPr lang="it-IT" sz="2000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1D95E96C-5153-4DEC-A874-FBE7F67FC233}" type="parTrans" cxnId="{4038A766-5241-4108-AA29-BE5C777FA4FE}">
      <dgm:prSet/>
      <dgm:spPr/>
      <dgm:t>
        <a:bodyPr/>
        <a:lstStyle/>
        <a:p>
          <a:endParaRPr lang="it-IT" sz="2000"/>
        </a:p>
      </dgm:t>
    </dgm:pt>
    <dgm:pt modelId="{F6F2BADA-80CC-4A95-8139-62A7CCFE12B8}" type="sibTrans" cxnId="{4038A766-5241-4108-AA29-BE5C777FA4FE}">
      <dgm:prSet/>
      <dgm:spPr/>
      <dgm:t>
        <a:bodyPr/>
        <a:lstStyle/>
        <a:p>
          <a:endParaRPr lang="it-IT" sz="2000"/>
        </a:p>
      </dgm:t>
    </dgm:pt>
    <dgm:pt modelId="{A83B7ADE-A525-4F3F-A863-58A387E45265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 algn="l"/>
          <a:r>
            <a:rPr lang="it-IT" sz="2000" b="1" dirty="0" err="1" smtClean="0">
              <a:solidFill>
                <a:schemeClr val="tx1"/>
              </a:solidFill>
              <a:latin typeface="+mn-lt"/>
              <a:cs typeface="Arial" pitchFamily="34" charset="0"/>
            </a:rPr>
            <a:t>Kasabach-Merrit</a:t>
          </a:r>
          <a:endParaRPr lang="it-IT" sz="2000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D827F04E-1841-42DB-98CF-E5ED8643C051}" type="parTrans" cxnId="{6A552356-0D1B-4F65-9459-9323D6BB0EA5}">
      <dgm:prSet/>
      <dgm:spPr/>
      <dgm:t>
        <a:bodyPr/>
        <a:lstStyle/>
        <a:p>
          <a:endParaRPr lang="it-IT" sz="2000"/>
        </a:p>
      </dgm:t>
    </dgm:pt>
    <dgm:pt modelId="{2D2EA856-107D-4524-8B48-FC648A2B8C95}" type="sibTrans" cxnId="{6A552356-0D1B-4F65-9459-9323D6BB0EA5}">
      <dgm:prSet/>
      <dgm:spPr/>
      <dgm:t>
        <a:bodyPr/>
        <a:lstStyle/>
        <a:p>
          <a:endParaRPr lang="it-IT" sz="2000"/>
        </a:p>
      </dgm:t>
    </dgm:pt>
    <dgm:pt modelId="{787B36D9-5507-4FD3-9D2C-69460156B254}" type="pres">
      <dgm:prSet presAssocID="{98C51F72-7CE7-492C-896D-C5C2DF1898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C9106FF-8F9E-4360-AB59-F31BE06234E2}" type="pres">
      <dgm:prSet presAssocID="{66EDD634-BAD7-48F1-A484-C5775413E7F2}" presName="parentText" presStyleLbl="node1" presStyleIdx="0" presStyleCnt="4" custLinFactNeighborY="-4109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CE18717-B339-4232-A512-275FFA48557E}" type="pres">
      <dgm:prSet presAssocID="{D22C53F7-A6AD-4A04-9372-7D9958950496}" presName="spacer" presStyleCnt="0"/>
      <dgm:spPr/>
      <dgm:t>
        <a:bodyPr/>
        <a:lstStyle/>
        <a:p>
          <a:endParaRPr lang="it-IT"/>
        </a:p>
      </dgm:t>
    </dgm:pt>
    <dgm:pt modelId="{08AA32B8-1714-4209-9F11-BC54111C1F9F}" type="pres">
      <dgm:prSet presAssocID="{7F6A35D8-9664-4815-B088-4893A92EA65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5578A06-803C-4F53-8ADB-792414874F7C}" type="pres">
      <dgm:prSet presAssocID="{C981EBF9-AC72-49EB-88EF-B07E7AAB8E55}" presName="spacer" presStyleCnt="0"/>
      <dgm:spPr/>
      <dgm:t>
        <a:bodyPr/>
        <a:lstStyle/>
        <a:p>
          <a:endParaRPr lang="it-IT"/>
        </a:p>
      </dgm:t>
    </dgm:pt>
    <dgm:pt modelId="{258FFC78-38E5-4300-B9B1-59CEF83C8F65}" type="pres">
      <dgm:prSet presAssocID="{AE79FF05-4AE3-4882-87D4-B4BB1878707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2AF26A3-8318-4F86-923D-48FC6082C301}" type="pres">
      <dgm:prSet presAssocID="{F6F2BADA-80CC-4A95-8139-62A7CCFE12B8}" presName="spacer" presStyleCnt="0"/>
      <dgm:spPr/>
      <dgm:t>
        <a:bodyPr/>
        <a:lstStyle/>
        <a:p>
          <a:endParaRPr lang="it-IT"/>
        </a:p>
      </dgm:t>
    </dgm:pt>
    <dgm:pt modelId="{76EDFB3A-462E-41B0-AD27-A87581943BD6}" type="pres">
      <dgm:prSet presAssocID="{A83B7ADE-A525-4F3F-A863-58A387E4526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A552356-0D1B-4F65-9459-9323D6BB0EA5}" srcId="{98C51F72-7CE7-492C-896D-C5C2DF18987D}" destId="{A83B7ADE-A525-4F3F-A863-58A387E45265}" srcOrd="3" destOrd="0" parTransId="{D827F04E-1841-42DB-98CF-E5ED8643C051}" sibTransId="{2D2EA856-107D-4524-8B48-FC648A2B8C95}"/>
    <dgm:cxn modelId="{86634CBC-36FB-4179-9FD0-7904C230F42C}" srcId="{98C51F72-7CE7-492C-896D-C5C2DF18987D}" destId="{66EDD634-BAD7-48F1-A484-C5775413E7F2}" srcOrd="0" destOrd="0" parTransId="{CE83420D-A18C-4C9C-8D32-2B4B274FEEB2}" sibTransId="{D22C53F7-A6AD-4A04-9372-7D9958950496}"/>
    <dgm:cxn modelId="{D921B79A-1922-4E52-B17C-2945A840A06D}" type="presOf" srcId="{A83B7ADE-A525-4F3F-A863-58A387E45265}" destId="{76EDFB3A-462E-41B0-AD27-A87581943BD6}" srcOrd="0" destOrd="0" presId="urn:microsoft.com/office/officeart/2005/8/layout/vList2"/>
    <dgm:cxn modelId="{4038A766-5241-4108-AA29-BE5C777FA4FE}" srcId="{98C51F72-7CE7-492C-896D-C5C2DF18987D}" destId="{AE79FF05-4AE3-4882-87D4-B4BB1878707E}" srcOrd="2" destOrd="0" parTransId="{1D95E96C-5153-4DEC-A874-FBE7F67FC233}" sibTransId="{F6F2BADA-80CC-4A95-8139-62A7CCFE12B8}"/>
    <dgm:cxn modelId="{49D9DA0A-F1FA-470E-8B5A-0B8A25514290}" type="presOf" srcId="{66EDD634-BAD7-48F1-A484-C5775413E7F2}" destId="{5C9106FF-8F9E-4360-AB59-F31BE06234E2}" srcOrd="0" destOrd="0" presId="urn:microsoft.com/office/officeart/2005/8/layout/vList2"/>
    <dgm:cxn modelId="{F7694A2C-B8A0-4C53-ACFF-F4E4510AD502}" srcId="{98C51F72-7CE7-492C-896D-C5C2DF18987D}" destId="{7F6A35D8-9664-4815-B088-4893A92EA651}" srcOrd="1" destOrd="0" parTransId="{C3AACAA8-BDE1-4BBC-9FA4-D41B17B55FF5}" sibTransId="{C981EBF9-AC72-49EB-88EF-B07E7AAB8E55}"/>
    <dgm:cxn modelId="{378C3EA5-5987-4ECD-8EE5-5F687B5304BA}" type="presOf" srcId="{98C51F72-7CE7-492C-896D-C5C2DF18987D}" destId="{787B36D9-5507-4FD3-9D2C-69460156B254}" srcOrd="0" destOrd="0" presId="urn:microsoft.com/office/officeart/2005/8/layout/vList2"/>
    <dgm:cxn modelId="{092BB556-9DAB-47DA-AD19-0A44A765E750}" type="presOf" srcId="{AE79FF05-4AE3-4882-87D4-B4BB1878707E}" destId="{258FFC78-38E5-4300-B9B1-59CEF83C8F65}" srcOrd="0" destOrd="0" presId="urn:microsoft.com/office/officeart/2005/8/layout/vList2"/>
    <dgm:cxn modelId="{779503AC-E5C0-4611-932E-E0DD0553BFF8}" type="presOf" srcId="{7F6A35D8-9664-4815-B088-4893A92EA651}" destId="{08AA32B8-1714-4209-9F11-BC54111C1F9F}" srcOrd="0" destOrd="0" presId="urn:microsoft.com/office/officeart/2005/8/layout/vList2"/>
    <dgm:cxn modelId="{42B16DA9-B9FA-4091-823D-AF5BF496778F}" type="presParOf" srcId="{787B36D9-5507-4FD3-9D2C-69460156B254}" destId="{5C9106FF-8F9E-4360-AB59-F31BE06234E2}" srcOrd="0" destOrd="0" presId="urn:microsoft.com/office/officeart/2005/8/layout/vList2"/>
    <dgm:cxn modelId="{54AF27B2-C295-4926-91C9-020FC9C21EC4}" type="presParOf" srcId="{787B36D9-5507-4FD3-9D2C-69460156B254}" destId="{7CE18717-B339-4232-A512-275FFA48557E}" srcOrd="1" destOrd="0" presId="urn:microsoft.com/office/officeart/2005/8/layout/vList2"/>
    <dgm:cxn modelId="{218F02B3-908D-4EE2-B39E-85278BB7C08C}" type="presParOf" srcId="{787B36D9-5507-4FD3-9D2C-69460156B254}" destId="{08AA32B8-1714-4209-9F11-BC54111C1F9F}" srcOrd="2" destOrd="0" presId="urn:microsoft.com/office/officeart/2005/8/layout/vList2"/>
    <dgm:cxn modelId="{EEA9DEC1-8551-4D23-A0E8-22F9C61432FE}" type="presParOf" srcId="{787B36D9-5507-4FD3-9D2C-69460156B254}" destId="{85578A06-803C-4F53-8ADB-792414874F7C}" srcOrd="3" destOrd="0" presId="urn:microsoft.com/office/officeart/2005/8/layout/vList2"/>
    <dgm:cxn modelId="{1D78563F-0EDE-4BA9-A00E-A08804944DC4}" type="presParOf" srcId="{787B36D9-5507-4FD3-9D2C-69460156B254}" destId="{258FFC78-38E5-4300-B9B1-59CEF83C8F65}" srcOrd="4" destOrd="0" presId="urn:microsoft.com/office/officeart/2005/8/layout/vList2"/>
    <dgm:cxn modelId="{2E8BC2A8-5A0B-4A18-AF39-18F6B7DD7C76}" type="presParOf" srcId="{787B36D9-5507-4FD3-9D2C-69460156B254}" destId="{F2AF26A3-8318-4F86-923D-48FC6082C301}" srcOrd="5" destOrd="0" presId="urn:microsoft.com/office/officeart/2005/8/layout/vList2"/>
    <dgm:cxn modelId="{97657C67-C941-4020-A0E3-AC315E46CAEB}" type="presParOf" srcId="{787B36D9-5507-4FD3-9D2C-69460156B254}" destId="{76EDFB3A-462E-41B0-AD27-A87581943BD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9FDD5F-2403-45EA-B35A-9CF8896684C0}" type="doc">
      <dgm:prSet loTypeId="urn:microsoft.com/office/officeart/2005/8/layout/vList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it-IT"/>
        </a:p>
      </dgm:t>
    </dgm:pt>
    <dgm:pt modelId="{420F7EC0-262F-40B9-8C99-2B3EA75F6E93}">
      <dgm:prSet phldrT="[Testo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it-IT" sz="20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Cause minori: infezioni, </a:t>
          </a:r>
          <a:r>
            <a:rPr lang="it-IT" sz="2000" b="1" dirty="0" err="1" smtClean="0">
              <a:solidFill>
                <a:schemeClr val="tx1"/>
              </a:solidFill>
              <a:latin typeface="+mn-lt"/>
              <a:cs typeface="Arial" pitchFamily="34" charset="0"/>
            </a:rPr>
            <a:t>vasculiti</a:t>
          </a:r>
          <a:r>
            <a:rPr lang="it-IT" sz="20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, </a:t>
          </a:r>
          <a:r>
            <a:rPr lang="it-IT" sz="2000" b="1" dirty="0" err="1" smtClean="0">
              <a:solidFill>
                <a:schemeClr val="tx1"/>
              </a:solidFill>
              <a:latin typeface="+mn-lt"/>
              <a:cs typeface="Arial" pitchFamily="34" charset="0"/>
            </a:rPr>
            <a:t>ecc</a:t>
          </a:r>
          <a:endParaRPr lang="it-IT" sz="2000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4B87F947-CFE2-4983-91E3-E96C19446ED6}" type="parTrans" cxnId="{88B4CC0B-5B55-4059-B506-24D13C2FCB35}">
      <dgm:prSet/>
      <dgm:spPr/>
      <dgm:t>
        <a:bodyPr/>
        <a:lstStyle/>
        <a:p>
          <a:endParaRPr lang="it-IT"/>
        </a:p>
      </dgm:t>
    </dgm:pt>
    <dgm:pt modelId="{2305488C-4C1A-4943-943E-02CBE61E15B2}" type="sibTrans" cxnId="{88B4CC0B-5B55-4059-B506-24D13C2FCB35}">
      <dgm:prSet/>
      <dgm:spPr/>
      <dgm:t>
        <a:bodyPr/>
        <a:lstStyle/>
        <a:p>
          <a:endParaRPr lang="it-IT"/>
        </a:p>
      </dgm:t>
    </dgm:pt>
    <dgm:pt modelId="{BE0644DB-E6E5-4EAE-AA1C-86E8FEB19B30}" type="pres">
      <dgm:prSet presAssocID="{A89FDD5F-2403-45EA-B35A-9CF8896684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E878AA3-A1C3-478E-8F2C-777F467E0741}" type="pres">
      <dgm:prSet presAssocID="{420F7EC0-262F-40B9-8C99-2B3EA75F6E93}" presName="parentText" presStyleLbl="node1" presStyleIdx="0" presStyleCnt="1" custLinFactNeighborY="-1998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8B4CC0B-5B55-4059-B506-24D13C2FCB35}" srcId="{A89FDD5F-2403-45EA-B35A-9CF8896684C0}" destId="{420F7EC0-262F-40B9-8C99-2B3EA75F6E93}" srcOrd="0" destOrd="0" parTransId="{4B87F947-CFE2-4983-91E3-E96C19446ED6}" sibTransId="{2305488C-4C1A-4943-943E-02CBE61E15B2}"/>
    <dgm:cxn modelId="{1EE61DEB-FFB7-46E2-B938-47DF1BD583B2}" type="presOf" srcId="{A89FDD5F-2403-45EA-B35A-9CF8896684C0}" destId="{BE0644DB-E6E5-4EAE-AA1C-86E8FEB19B30}" srcOrd="0" destOrd="0" presId="urn:microsoft.com/office/officeart/2005/8/layout/vList2"/>
    <dgm:cxn modelId="{52771FFD-CD86-46C1-A763-FAA4239798D1}" type="presOf" srcId="{420F7EC0-262F-40B9-8C99-2B3EA75F6E93}" destId="{5E878AA3-A1C3-478E-8F2C-777F467E0741}" srcOrd="0" destOrd="0" presId="urn:microsoft.com/office/officeart/2005/8/layout/vList2"/>
    <dgm:cxn modelId="{AC07E042-B18E-4E39-9A7C-C37CEDCEC5F3}" type="presParOf" srcId="{BE0644DB-E6E5-4EAE-AA1C-86E8FEB19B30}" destId="{5E878AA3-A1C3-478E-8F2C-777F467E074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244F6-97E2-4D2A-AB57-79D60D45B140}">
      <dsp:nvSpPr>
        <dsp:cNvPr id="0" name=""/>
        <dsp:cNvSpPr/>
      </dsp:nvSpPr>
      <dsp:spPr>
        <a:xfrm>
          <a:off x="6346602" y="2269394"/>
          <a:ext cx="1500543" cy="282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838"/>
              </a:lnTo>
              <a:lnTo>
                <a:pt x="1500543" y="89838"/>
              </a:lnTo>
              <a:lnTo>
                <a:pt x="1500543" y="28258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2DBAE9-37AF-4825-BC0B-D9775B798590}">
      <dsp:nvSpPr>
        <dsp:cNvPr id="0" name=""/>
        <dsp:cNvSpPr/>
      </dsp:nvSpPr>
      <dsp:spPr>
        <a:xfrm>
          <a:off x="4846058" y="2269394"/>
          <a:ext cx="1500543" cy="282585"/>
        </a:xfrm>
        <a:custGeom>
          <a:avLst/>
          <a:gdLst/>
          <a:ahLst/>
          <a:cxnLst/>
          <a:rect l="0" t="0" r="0" b="0"/>
          <a:pathLst>
            <a:path>
              <a:moveTo>
                <a:pt x="1500543" y="0"/>
              </a:moveTo>
              <a:lnTo>
                <a:pt x="1500543" y="89838"/>
              </a:lnTo>
              <a:lnTo>
                <a:pt x="0" y="89838"/>
              </a:lnTo>
              <a:lnTo>
                <a:pt x="0" y="28258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E769C8-1B12-4F99-8D0C-42BC78B90C5F}">
      <dsp:nvSpPr>
        <dsp:cNvPr id="0" name=""/>
        <dsp:cNvSpPr/>
      </dsp:nvSpPr>
      <dsp:spPr>
        <a:xfrm>
          <a:off x="4293168" y="918909"/>
          <a:ext cx="2053433" cy="432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896"/>
              </a:lnTo>
              <a:lnTo>
                <a:pt x="2053433" y="239896"/>
              </a:lnTo>
              <a:lnTo>
                <a:pt x="2053433" y="43264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0752D-12D9-4F3B-BCFE-0C96C2F62A49}">
      <dsp:nvSpPr>
        <dsp:cNvPr id="0" name=""/>
        <dsp:cNvSpPr/>
      </dsp:nvSpPr>
      <dsp:spPr>
        <a:xfrm>
          <a:off x="1358073" y="918909"/>
          <a:ext cx="2935094" cy="1403610"/>
        </a:xfrm>
        <a:custGeom>
          <a:avLst/>
          <a:gdLst/>
          <a:ahLst/>
          <a:cxnLst/>
          <a:rect l="0" t="0" r="0" b="0"/>
          <a:pathLst>
            <a:path>
              <a:moveTo>
                <a:pt x="2935094" y="0"/>
              </a:moveTo>
              <a:lnTo>
                <a:pt x="2935094" y="1210863"/>
              </a:lnTo>
              <a:lnTo>
                <a:pt x="0" y="1210863"/>
              </a:lnTo>
              <a:lnTo>
                <a:pt x="0" y="140361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1F073-959F-45AD-8835-0AE6F79DA3DA}">
      <dsp:nvSpPr>
        <dsp:cNvPr id="0" name=""/>
        <dsp:cNvSpPr/>
      </dsp:nvSpPr>
      <dsp:spPr>
        <a:xfrm>
          <a:off x="2861811" y="1066"/>
          <a:ext cx="2862713" cy="917842"/>
        </a:xfrm>
        <a:prstGeom prst="rect">
          <a:avLst/>
        </a:pr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cap="none" baseline="0" dirty="0" smtClean="0">
              <a:solidFill>
                <a:schemeClr val="tx1"/>
              </a:solidFill>
              <a:latin typeface="+mn-lt"/>
              <a:cs typeface="Arial" pitchFamily="34" charset="0"/>
            </a:rPr>
            <a:t>Striscio Periferico +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cap="none" baseline="0" dirty="0" err="1" smtClean="0">
              <a:solidFill>
                <a:schemeClr val="tx1"/>
              </a:solidFill>
              <a:latin typeface="+mn-lt"/>
              <a:cs typeface="Arial" pitchFamily="34" charset="0"/>
            </a:rPr>
            <a:t>Coombs</a:t>
          </a:r>
          <a:endParaRPr lang="it-IT" sz="2400" b="1" kern="1200" cap="none" baseline="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2861811" y="1066"/>
        <a:ext cx="2862713" cy="917842"/>
      </dsp:txXfrm>
    </dsp:sp>
    <dsp:sp modelId="{9755D7C8-C557-44B1-A187-A0613852F4D4}">
      <dsp:nvSpPr>
        <dsp:cNvPr id="0" name=""/>
        <dsp:cNvSpPr/>
      </dsp:nvSpPr>
      <dsp:spPr>
        <a:xfrm>
          <a:off x="232377" y="2322519"/>
          <a:ext cx="2251393" cy="917842"/>
        </a:xfrm>
        <a:prstGeom prst="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u="none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Con </a:t>
          </a:r>
          <a:r>
            <a:rPr lang="it-IT" sz="2400" b="1" u="none" kern="1200" dirty="0" err="1" smtClean="0">
              <a:solidFill>
                <a:schemeClr val="tx1"/>
              </a:solidFill>
              <a:latin typeface="+mn-lt"/>
              <a:cs typeface="Arial" pitchFamily="34" charset="0"/>
            </a:rPr>
            <a:t>schistociti</a:t>
          </a:r>
          <a:endParaRPr lang="it-IT" sz="2400" b="1" u="none" kern="1200" dirty="0" smtClean="0">
            <a:solidFill>
              <a:schemeClr val="tx1"/>
            </a:solidFill>
            <a:latin typeface="+mn-lt"/>
            <a:cs typeface="Arial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u="none" kern="1200" dirty="0" err="1" smtClean="0">
              <a:solidFill>
                <a:schemeClr val="tx1"/>
              </a:solidFill>
              <a:latin typeface="+mn-lt"/>
              <a:cs typeface="Arial" pitchFamily="34" charset="0"/>
            </a:rPr>
            <a:t>Coombs</a:t>
          </a:r>
          <a:r>
            <a:rPr lang="it-IT" sz="2400" b="1" u="none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 </a:t>
          </a:r>
          <a:r>
            <a:rPr lang="it-IT" sz="2400" b="1" u="none" kern="1200" dirty="0" err="1" smtClean="0">
              <a:solidFill>
                <a:schemeClr val="tx1"/>
              </a:solidFill>
              <a:latin typeface="+mn-lt"/>
              <a:cs typeface="Arial" pitchFamily="34" charset="0"/>
            </a:rPr>
            <a:t>neg</a:t>
          </a:r>
          <a:r>
            <a:rPr lang="it-IT" sz="2400" b="1" u="none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.</a:t>
          </a:r>
          <a:endParaRPr lang="it-IT" sz="2400" b="1" u="none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232377" y="2322519"/>
        <a:ext cx="2251393" cy="917842"/>
      </dsp:txXfrm>
    </dsp:sp>
    <dsp:sp modelId="{634E1CDF-63CC-4D82-8F1C-91AE29A2DCB6}">
      <dsp:nvSpPr>
        <dsp:cNvPr id="0" name=""/>
        <dsp:cNvSpPr/>
      </dsp:nvSpPr>
      <dsp:spPr>
        <a:xfrm>
          <a:off x="5428759" y="1351552"/>
          <a:ext cx="1835684" cy="917842"/>
        </a:xfrm>
        <a:prstGeom prst="rect">
          <a:avLst/>
        </a:pr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u="none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Senza </a:t>
          </a:r>
          <a:r>
            <a:rPr lang="it-IT" sz="2400" b="1" u="none" kern="1200" dirty="0" err="1" smtClean="0">
              <a:solidFill>
                <a:schemeClr val="tx1"/>
              </a:solidFill>
              <a:latin typeface="+mn-lt"/>
              <a:cs typeface="Arial" pitchFamily="34" charset="0"/>
            </a:rPr>
            <a:t>schistociti</a:t>
          </a:r>
          <a:endParaRPr lang="it-IT" sz="2400" b="1" u="none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5428759" y="1351552"/>
        <a:ext cx="1835684" cy="917842"/>
      </dsp:txXfrm>
    </dsp:sp>
    <dsp:sp modelId="{D65142F5-7BC9-45D0-B8FE-4C781B7CAC9A}">
      <dsp:nvSpPr>
        <dsp:cNvPr id="0" name=""/>
        <dsp:cNvSpPr/>
      </dsp:nvSpPr>
      <dsp:spPr>
        <a:xfrm>
          <a:off x="3928216" y="2551980"/>
          <a:ext cx="1835684" cy="917842"/>
        </a:xfrm>
        <a:prstGeom prst="rect">
          <a:avLst/>
        </a:pr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u="none" kern="1200" dirty="0" err="1" smtClean="0">
              <a:solidFill>
                <a:schemeClr val="tx1"/>
              </a:solidFill>
              <a:latin typeface="+mn-lt"/>
              <a:cs typeface="Arial" pitchFamily="34" charset="0"/>
            </a:rPr>
            <a:t>Coombs</a:t>
          </a:r>
          <a:r>
            <a:rPr lang="it-IT" sz="2400" b="1" u="none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 positivo</a:t>
          </a:r>
          <a:endParaRPr lang="it-IT" sz="2400" b="1" u="none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3928216" y="2551980"/>
        <a:ext cx="1835684" cy="917842"/>
      </dsp:txXfrm>
    </dsp:sp>
    <dsp:sp modelId="{CDB40CE1-7924-45B1-AA19-78928E28279A}">
      <dsp:nvSpPr>
        <dsp:cNvPr id="0" name=""/>
        <dsp:cNvSpPr/>
      </dsp:nvSpPr>
      <dsp:spPr>
        <a:xfrm>
          <a:off x="6929303" y="2551980"/>
          <a:ext cx="1835684" cy="917842"/>
        </a:xfrm>
        <a:prstGeom prst="rect">
          <a:avLst/>
        </a:pr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u="none" kern="1200" dirty="0" err="1" smtClean="0">
              <a:solidFill>
                <a:schemeClr val="tx1"/>
              </a:solidFill>
              <a:latin typeface="+mn-lt"/>
              <a:cs typeface="Arial" pitchFamily="34" charset="0"/>
            </a:rPr>
            <a:t>Coombs</a:t>
          </a:r>
          <a:r>
            <a:rPr lang="it-IT" sz="2400" b="1" u="none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 negativo</a:t>
          </a:r>
          <a:endParaRPr lang="it-IT" sz="2400" b="1" u="none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6929303" y="2551980"/>
        <a:ext cx="1835684" cy="917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78AA3-A1C3-478E-8F2C-777F467E0741}">
      <dsp:nvSpPr>
        <dsp:cNvPr id="0" name=""/>
        <dsp:cNvSpPr/>
      </dsp:nvSpPr>
      <dsp:spPr>
        <a:xfrm>
          <a:off x="0" y="8170"/>
          <a:ext cx="2232248" cy="486720"/>
        </a:xfrm>
        <a:prstGeom prst="round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S. di Evans</a:t>
          </a:r>
          <a:endParaRPr lang="it-IT" sz="2000" b="1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23760" y="31930"/>
        <a:ext cx="2184728" cy="439200"/>
      </dsp:txXfrm>
    </dsp:sp>
    <dsp:sp modelId="{7F6ED052-E364-4284-B91E-A6B4681B68BC}">
      <dsp:nvSpPr>
        <dsp:cNvPr id="0" name=""/>
        <dsp:cNvSpPr/>
      </dsp:nvSpPr>
      <dsp:spPr>
        <a:xfrm>
          <a:off x="0" y="584732"/>
          <a:ext cx="2232248" cy="486720"/>
        </a:xfrm>
        <a:prstGeom prst="round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LES</a:t>
          </a:r>
          <a:endParaRPr lang="it-IT" sz="2000" b="1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23760" y="608492"/>
        <a:ext cx="2184728" cy="439200"/>
      </dsp:txXfrm>
    </dsp:sp>
    <dsp:sp modelId="{4BD66DA1-84F7-4910-9C6B-364C34256B24}">
      <dsp:nvSpPr>
        <dsp:cNvPr id="0" name=""/>
        <dsp:cNvSpPr/>
      </dsp:nvSpPr>
      <dsp:spPr>
        <a:xfrm>
          <a:off x="0" y="1146332"/>
          <a:ext cx="2232248" cy="486720"/>
        </a:xfrm>
        <a:prstGeom prst="round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ALPS</a:t>
          </a:r>
          <a:endParaRPr lang="it-IT" sz="2000" b="1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23760" y="1170092"/>
        <a:ext cx="2184728" cy="439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78AA3-A1C3-478E-8F2C-777F467E0741}">
      <dsp:nvSpPr>
        <dsp:cNvPr id="0" name=""/>
        <dsp:cNvSpPr/>
      </dsp:nvSpPr>
      <dsp:spPr>
        <a:xfrm>
          <a:off x="0" y="0"/>
          <a:ext cx="2232248" cy="800279"/>
        </a:xfrm>
        <a:prstGeom prst="round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Ipo-aplasia midollare/Leucemia</a:t>
          </a:r>
          <a:endParaRPr lang="it-IT" sz="1800" b="1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39066" y="39066"/>
        <a:ext cx="2154116" cy="722147"/>
      </dsp:txXfrm>
    </dsp:sp>
    <dsp:sp modelId="{7F6ED052-E364-4284-B91E-A6B4681B68BC}">
      <dsp:nvSpPr>
        <dsp:cNvPr id="0" name=""/>
        <dsp:cNvSpPr/>
      </dsp:nvSpPr>
      <dsp:spPr>
        <a:xfrm>
          <a:off x="0" y="855904"/>
          <a:ext cx="2232248" cy="800279"/>
        </a:xfrm>
        <a:prstGeom prst="round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Anemia da perdita in PTI</a:t>
          </a:r>
          <a:endParaRPr lang="it-IT" sz="2000" b="1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39066" y="894970"/>
        <a:ext cx="2154116" cy="7221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106FF-8F9E-4360-AB59-F31BE06234E2}">
      <dsp:nvSpPr>
        <dsp:cNvPr id="0" name=""/>
        <dsp:cNvSpPr/>
      </dsp:nvSpPr>
      <dsp:spPr>
        <a:xfrm>
          <a:off x="0" y="0"/>
          <a:ext cx="2615952" cy="333541"/>
        </a:xfrm>
        <a:prstGeom prst="round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CID</a:t>
          </a:r>
          <a:endParaRPr lang="it-IT" sz="2000" b="1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16282" y="16282"/>
        <a:ext cx="2583388" cy="300977"/>
      </dsp:txXfrm>
    </dsp:sp>
    <dsp:sp modelId="{08AA32B8-1714-4209-9F11-BC54111C1F9F}">
      <dsp:nvSpPr>
        <dsp:cNvPr id="0" name=""/>
        <dsp:cNvSpPr/>
      </dsp:nvSpPr>
      <dsp:spPr>
        <a:xfrm>
          <a:off x="0" y="344129"/>
          <a:ext cx="2615952" cy="333541"/>
        </a:xfrm>
        <a:prstGeom prst="round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SUE</a:t>
          </a:r>
          <a:endParaRPr lang="it-IT" sz="2000" b="1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16282" y="360411"/>
        <a:ext cx="2583388" cy="300977"/>
      </dsp:txXfrm>
    </dsp:sp>
    <dsp:sp modelId="{258FFC78-38E5-4300-B9B1-59CEF83C8F65}">
      <dsp:nvSpPr>
        <dsp:cNvPr id="0" name=""/>
        <dsp:cNvSpPr/>
      </dsp:nvSpPr>
      <dsp:spPr>
        <a:xfrm>
          <a:off x="0" y="687683"/>
          <a:ext cx="2615952" cy="333541"/>
        </a:xfrm>
        <a:prstGeom prst="round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TTP</a:t>
          </a:r>
          <a:endParaRPr lang="it-IT" sz="2000" b="1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16282" y="703965"/>
        <a:ext cx="2583388" cy="300977"/>
      </dsp:txXfrm>
    </dsp:sp>
    <dsp:sp modelId="{76EDFB3A-462E-41B0-AD27-A87581943BD6}">
      <dsp:nvSpPr>
        <dsp:cNvPr id="0" name=""/>
        <dsp:cNvSpPr/>
      </dsp:nvSpPr>
      <dsp:spPr>
        <a:xfrm>
          <a:off x="0" y="1031237"/>
          <a:ext cx="2615952" cy="333541"/>
        </a:xfrm>
        <a:prstGeom prst="round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err="1" smtClean="0">
              <a:solidFill>
                <a:schemeClr val="tx1"/>
              </a:solidFill>
              <a:latin typeface="+mn-lt"/>
              <a:cs typeface="Arial" pitchFamily="34" charset="0"/>
            </a:rPr>
            <a:t>Kasabach-Merrit</a:t>
          </a:r>
          <a:endParaRPr lang="it-IT" sz="2000" b="1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16282" y="1047519"/>
        <a:ext cx="2583388" cy="3009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78AA3-A1C3-478E-8F2C-777F467E0741}">
      <dsp:nvSpPr>
        <dsp:cNvPr id="0" name=""/>
        <dsp:cNvSpPr/>
      </dsp:nvSpPr>
      <dsp:spPr>
        <a:xfrm>
          <a:off x="0" y="0"/>
          <a:ext cx="2628000" cy="575722"/>
        </a:xfrm>
        <a:prstGeom prst="round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Cause minori: infezioni, </a:t>
          </a:r>
          <a:r>
            <a:rPr lang="it-IT" sz="2000" b="1" kern="1200" dirty="0" err="1" smtClean="0">
              <a:solidFill>
                <a:schemeClr val="tx1"/>
              </a:solidFill>
              <a:latin typeface="+mn-lt"/>
              <a:cs typeface="Arial" pitchFamily="34" charset="0"/>
            </a:rPr>
            <a:t>vasculiti</a:t>
          </a:r>
          <a:r>
            <a:rPr lang="it-IT" sz="20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, </a:t>
          </a:r>
          <a:r>
            <a:rPr lang="it-IT" sz="2000" b="1" kern="1200" dirty="0" err="1" smtClean="0">
              <a:solidFill>
                <a:schemeClr val="tx1"/>
              </a:solidFill>
              <a:latin typeface="+mn-lt"/>
              <a:cs typeface="Arial" pitchFamily="34" charset="0"/>
            </a:rPr>
            <a:t>ecc</a:t>
          </a:r>
          <a:endParaRPr lang="it-IT" sz="2000" b="1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28104" y="28104"/>
        <a:ext cx="2571792" cy="519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DDB2793-E654-4909-8F3E-0DB515C501EC}" type="datetimeFigureOut">
              <a:rPr lang="it-IT"/>
              <a:pPr>
                <a:defRPr/>
              </a:pPr>
              <a:t>08/03/2013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45EA4F-E0A7-42FC-AE40-3203C92A3E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0556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35F9F6-2AB0-44AD-AD86-8501B4F1CC61}" type="slidenum">
              <a:rPr lang="it-IT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3277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Times New Roman" pitchFamily="18" charset="0"/>
            </a:endParaRPr>
          </a:p>
        </p:txBody>
      </p:sp>
      <p:sp>
        <p:nvSpPr>
          <p:cNvPr id="32773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97FD47BD-B256-4318-9CE7-BEB69B46D91F}" type="slidenum">
              <a:rPr lang="it-IT" sz="1200">
                <a:solidFill>
                  <a:srgbClr val="FFFFFF"/>
                </a:solidFill>
                <a:latin typeface="Comic Sans MS" pitchFamily="66" charset="0"/>
                <a:ea typeface="SimSun" pitchFamily="2" charset="-122"/>
              </a:rPr>
              <a:pPr algn="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</a:t>
            </a:fld>
            <a:endParaRPr lang="it-IT" sz="1200">
              <a:solidFill>
                <a:srgbClr val="FFFFFF"/>
              </a:solidFill>
              <a:latin typeface="Comic Sans MS" pitchFamily="66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1F0C319-9120-4A75-8774-2B534936BDEA}" type="slidenum">
              <a:rPr lang="it-IT" smtClean="0">
                <a:solidFill>
                  <a:srgbClr val="000000"/>
                </a:solidFill>
                <a:ea typeface="SimSun" pitchFamily="2" charset="-122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 smtClean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50594D2-BC3F-493E-90CF-94682A27C372}" type="slidenum">
              <a:rPr lang="it-IT" smtClean="0">
                <a:solidFill>
                  <a:srgbClr val="000000"/>
                </a:solidFill>
                <a:ea typeface="SimSun" pitchFamily="2" charset="-122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 smtClean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A75DDCA-7E3D-4D63-97E7-4BBF4517B7C2}" type="slidenum">
              <a:rPr lang="it-IT" smtClean="0">
                <a:solidFill>
                  <a:srgbClr val="000000"/>
                </a:solidFill>
                <a:ea typeface="SimSun" pitchFamily="2" charset="-122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 smtClean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3379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13BEA5-24CD-41D0-8225-6B1E356565AD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C7F4E-41D0-4AA3-9252-ABAD5752C8F0}" type="datetimeFigureOut">
              <a:rPr lang="it-IT"/>
              <a:pPr>
                <a:defRPr/>
              </a:pPr>
              <a:t>08/03/2013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0F318-EF3C-403D-8D0D-AD8D29CCD3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6831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4B3B9-B50B-49A4-BB8F-45C5BA0CC71F}" type="datetimeFigureOut">
              <a:rPr lang="it-IT"/>
              <a:pPr>
                <a:defRPr/>
              </a:pPr>
              <a:t>08/03/2013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9896B-0207-41AA-83B9-55867EF95D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0149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766D5-21CF-417A-A614-90333639CA2B}" type="datetimeFigureOut">
              <a:rPr lang="it-IT"/>
              <a:pPr>
                <a:defRPr/>
              </a:pPr>
              <a:t>08/03/2013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B0F7D-4140-4BCE-8867-0941A4ED13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1594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B7235-1ED2-44AE-BAEC-C6C7074E5D4C}" type="datetimeFigureOut">
              <a:rPr lang="it-IT"/>
              <a:pPr>
                <a:defRPr/>
              </a:pPr>
              <a:t>08/03/2013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CE3A7-8D77-4FB1-ABFC-F8446BD430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5814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8D569-EE35-4768-9BE3-E129B780EF32}" type="datetimeFigureOut">
              <a:rPr lang="it-IT"/>
              <a:pPr>
                <a:defRPr/>
              </a:pPr>
              <a:t>08/03/2013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06350-C952-4718-B5F2-94DBDED969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631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C55A-996E-4E68-988F-01C02A492E3A}" type="datetimeFigureOut">
              <a:rPr lang="it-IT"/>
              <a:pPr>
                <a:defRPr/>
              </a:pPr>
              <a:t>08/03/2013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99220-E124-48B6-A035-347788F0EC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0161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08D2A-4C40-43F3-A965-56ABE3CB95D5}" type="datetimeFigureOut">
              <a:rPr lang="it-IT"/>
              <a:pPr>
                <a:defRPr/>
              </a:pPr>
              <a:t>08/03/2013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6ADC2-E3BA-4B44-9300-ACADE0AB42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5158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37501-2903-498A-8357-4FCDF3E3F186}" type="datetimeFigureOut">
              <a:rPr lang="it-IT"/>
              <a:pPr>
                <a:defRPr/>
              </a:pPr>
              <a:t>08/03/2013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13D75-B154-43D3-86E9-4A399A39D2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58139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CC37E-FCEA-4D90-9B5F-30D3A46707CA}" type="datetimeFigureOut">
              <a:rPr lang="it-IT"/>
              <a:pPr>
                <a:defRPr/>
              </a:pPr>
              <a:t>08/03/2013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377FA-92B5-4101-A0C7-12AAF7EBD4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69685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CD384-AC0A-45A3-9FCF-079BE07CE57A}" type="datetimeFigureOut">
              <a:rPr lang="it-IT"/>
              <a:pPr>
                <a:defRPr/>
              </a:pPr>
              <a:t>08/03/2013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65E20-F22D-49D7-A423-6689DE58D4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72127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70775-14ED-451D-A9A5-F098EF7AE7EC}" type="datetimeFigureOut">
              <a:rPr lang="it-IT"/>
              <a:pPr>
                <a:defRPr/>
              </a:pPr>
              <a:t>08/03/2013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93D3-5086-4B7E-9BF7-589812190D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0421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B9FF4C-5CA5-430D-8FE5-0E40C14C8208}" type="datetimeFigureOut">
              <a:rPr lang="it-IT"/>
              <a:pPr>
                <a:defRPr/>
              </a:pPr>
              <a:t>08/03/2013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A38972-AFFD-419E-8CB7-3CBA198014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18" Type="http://schemas.openxmlformats.org/officeDocument/2006/relationships/diagramData" Target="../diagrams/data5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openxmlformats.org/officeDocument/2006/relationships/diagramColors" Target="../diagrams/colors5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openxmlformats.org/officeDocument/2006/relationships/diagramColors" Target="../diagrams/colors4.xml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4.xml"/><Relationship Id="rId20" Type="http://schemas.openxmlformats.org/officeDocument/2006/relationships/diagramQuickStyle" Target="../diagrams/quickStyle5.xml"/><Relationship Id="rId29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4.xml"/><Relationship Id="rId28" Type="http://schemas.microsoft.com/office/2007/relationships/diagramDrawing" Target="../diagrams/drawing3.xml"/><Relationship Id="rId10" Type="http://schemas.openxmlformats.org/officeDocument/2006/relationships/diagramData" Target="../diagrams/data3.xml"/><Relationship Id="rId19" Type="http://schemas.openxmlformats.org/officeDocument/2006/relationships/diagramLayout" Target="../diagrams/layout5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diagramData" Target="../diagrams/data4.xml"/><Relationship Id="rId27" Type="http://schemas.microsoft.com/office/2007/relationships/diagramDrawing" Target="../diagrams/drawing4.xml"/><Relationship Id="rId30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afico_di_Microsoft_Office_Excel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afico_di_Microsoft_Office_Excel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afico_di_Microsoft_Office_Excel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afico_di_Microsoft_Office_Excel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Grafico_di_Microsoft_Office_Excel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989138"/>
          </a:xfrm>
        </p:spPr>
        <p:txBody>
          <a:bodyPr anchor="b" anchorCtr="1"/>
          <a:lstStyle/>
          <a:p>
            <a:pPr eaLnBrk="1" hangingPunct="1"/>
            <a:r>
              <a:rPr lang="it-IT" sz="3600" smtClean="0">
                <a:latin typeface="Arial" charset="0"/>
                <a:cs typeface="Arial" charset="0"/>
              </a:rPr>
              <a:t>UNIVERSITÀ DEGLI STUDI DI NAPOLI “FEDERICO II”</a:t>
            </a:r>
            <a:br>
              <a:rPr lang="it-IT" sz="3600" smtClean="0">
                <a:latin typeface="Arial" charset="0"/>
                <a:cs typeface="Arial" charset="0"/>
              </a:rPr>
            </a:br>
            <a:r>
              <a:rPr lang="it-IT" sz="3600" smtClean="0">
                <a:latin typeface="Arial" charset="0"/>
                <a:cs typeface="Arial" charset="0"/>
              </a:rPr>
              <a:t>   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68313" y="2636838"/>
            <a:ext cx="820896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sz="2800" b="1">
              <a:latin typeface="Comic Sans MS" pitchFamily="66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sz="2800" b="1">
              <a:latin typeface="Comic Sans MS" pitchFamily="66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sz="2800">
              <a:latin typeface="Comic Sans MS" pitchFamily="66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sz="2400" b="1">
              <a:latin typeface="Comic Sans MS" pitchFamily="66" charset="0"/>
            </a:endParaRPr>
          </a:p>
        </p:txBody>
      </p:sp>
      <p:pic>
        <p:nvPicPr>
          <p:cNvPr id="2052" name="Picture 6" descr="Federico 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5413" y="1643063"/>
            <a:ext cx="1284287" cy="12239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CasellaDiTesto 8"/>
          <p:cNvSpPr txBox="1">
            <a:spLocks noChangeArrowheads="1"/>
          </p:cNvSpPr>
          <p:nvPr/>
        </p:nvSpPr>
        <p:spPr bwMode="auto">
          <a:xfrm>
            <a:off x="1357313" y="35718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latin typeface="Comic Sans MS" pitchFamily="66" charset="0"/>
            </a:endParaRPr>
          </a:p>
        </p:txBody>
      </p:sp>
      <p:sp>
        <p:nvSpPr>
          <p:cNvPr id="2054" name="CasellaDiTesto 9"/>
          <p:cNvSpPr txBox="1">
            <a:spLocks noChangeArrowheads="1"/>
          </p:cNvSpPr>
          <p:nvPr/>
        </p:nvSpPr>
        <p:spPr bwMode="auto">
          <a:xfrm>
            <a:off x="1000125" y="39290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latin typeface="Comic Sans MS" pitchFamily="66" charset="0"/>
            </a:endParaRPr>
          </a:p>
        </p:txBody>
      </p:sp>
      <p:sp>
        <p:nvSpPr>
          <p:cNvPr id="2055" name="CasellaDiTesto 10"/>
          <p:cNvSpPr txBox="1">
            <a:spLocks noChangeArrowheads="1"/>
          </p:cNvSpPr>
          <p:nvPr/>
        </p:nvSpPr>
        <p:spPr bwMode="auto">
          <a:xfrm>
            <a:off x="1152525" y="40814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latin typeface="Comic Sans MS" pitchFamily="66" charset="0"/>
            </a:endParaRPr>
          </a:p>
        </p:txBody>
      </p:sp>
      <p:sp>
        <p:nvSpPr>
          <p:cNvPr id="2056" name="CasellaDiTesto 11"/>
          <p:cNvSpPr txBox="1">
            <a:spLocks noChangeArrowheads="1"/>
          </p:cNvSpPr>
          <p:nvPr/>
        </p:nvSpPr>
        <p:spPr bwMode="auto">
          <a:xfrm>
            <a:off x="1654175" y="3087688"/>
            <a:ext cx="58626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it-IT" sz="2000" b="1"/>
              <a:t>SCUOLA DI SPECIALIZZAZIONE IN PEDIATRIA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it-IT" sz="2000" b="1"/>
              <a:t>Direttore: Prof. R. Troncone</a:t>
            </a:r>
          </a:p>
        </p:txBody>
      </p:sp>
      <p:sp>
        <p:nvSpPr>
          <p:cNvPr id="2057" name="CasellaDiTesto 12"/>
          <p:cNvSpPr txBox="1">
            <a:spLocks noChangeArrowheads="1"/>
          </p:cNvSpPr>
          <p:nvPr/>
        </p:nvSpPr>
        <p:spPr bwMode="auto">
          <a:xfrm>
            <a:off x="0" y="5300663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2400"/>
              <a:t>	       </a:t>
            </a:r>
            <a:r>
              <a:rPr lang="it-IT" sz="2400" b="1"/>
              <a:t>Tutor				                                         AIF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2400" b="1"/>
              <a:t>      Dott. G. Loffredo                              Claudio Veropalumbo</a:t>
            </a:r>
          </a:p>
        </p:txBody>
      </p:sp>
      <p:sp>
        <p:nvSpPr>
          <p:cNvPr id="2058" name="Text Box 11"/>
          <p:cNvSpPr txBox="1">
            <a:spLocks noChangeArrowheads="1"/>
          </p:cNvSpPr>
          <p:nvPr/>
        </p:nvSpPr>
        <p:spPr bwMode="auto">
          <a:xfrm>
            <a:off x="395288" y="4057650"/>
            <a:ext cx="8424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2800" b="1"/>
              <a:t>UNO STRANO CASO DI PIASTRINOPENIA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79388" y="414338"/>
            <a:ext cx="93964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100000"/>
            </a:pPr>
            <a:r>
              <a:rPr lang="it-IT" sz="4000" b="1">
                <a:solidFill>
                  <a:srgbClr val="002060"/>
                </a:solidFill>
                <a:latin typeface="Calibri" pitchFamily="34" charset="0"/>
                <a:ea typeface="SimSun" pitchFamily="2" charset="-122"/>
              </a:rPr>
              <a:t>Dopo 15 giorni di ricovero…</a:t>
            </a:r>
          </a:p>
          <a:p>
            <a:pPr eaLnBrk="1" hangingPunct="1">
              <a:buSzPct val="100000"/>
            </a:pPr>
            <a:r>
              <a:rPr lang="it-IT" sz="4000" b="1">
                <a:solidFill>
                  <a:srgbClr val="002060"/>
                </a:solidFill>
                <a:latin typeface="Calibri" pitchFamily="34" charset="0"/>
                <a:ea typeface="SimSun" pitchFamily="2" charset="-122"/>
              </a:rPr>
              <a:t>…trasferito presso Ospedale Pausilipon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-36513" y="1990725"/>
            <a:ext cx="9612313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it-IT" sz="3000">
                <a:latin typeface="Calibri" pitchFamily="34" charset="0"/>
                <a:ea typeface="SimSun" pitchFamily="2" charset="-122"/>
              </a:rPr>
              <a:t>EO: condizioni generali stazionarie</a:t>
            </a:r>
          </a:p>
          <a:p>
            <a:pPr eaLnBrk="1" hangingPunct="1"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it-IT" sz="3000">
                <a:latin typeface="Calibri" pitchFamily="34" charset="0"/>
                <a:ea typeface="SimSun" pitchFamily="2" charset="-122"/>
              </a:rPr>
              <a:t>Anemia (</a:t>
            </a:r>
            <a:r>
              <a:rPr lang="it-IT" sz="3000" b="1">
                <a:solidFill>
                  <a:srgbClr val="FF0000"/>
                </a:solidFill>
                <a:latin typeface="Calibri" pitchFamily="34" charset="0"/>
                <a:ea typeface="SimSun" pitchFamily="2" charset="-122"/>
              </a:rPr>
              <a:t>Hb 6.7 g/dl</a:t>
            </a:r>
            <a:r>
              <a:rPr lang="it-IT" sz="3000">
                <a:latin typeface="Calibri" pitchFamily="34" charset="0"/>
                <a:ea typeface="SimSun" pitchFamily="2" charset="-122"/>
              </a:rPr>
              <a:t>) e reticolocitosi (</a:t>
            </a:r>
            <a:r>
              <a:rPr lang="it-IT" sz="3000" b="1">
                <a:solidFill>
                  <a:srgbClr val="FF0000"/>
                </a:solidFill>
                <a:latin typeface="Calibri" pitchFamily="34" charset="0"/>
                <a:ea typeface="SimSun" pitchFamily="2" charset="-122"/>
              </a:rPr>
              <a:t>500000/mmc</a:t>
            </a:r>
            <a:r>
              <a:rPr lang="it-IT" sz="3000">
                <a:latin typeface="Calibri" pitchFamily="34" charset="0"/>
                <a:ea typeface="SimSun" pitchFamily="2" charset="-122"/>
              </a:rPr>
              <a:t>) Piastrinopenia resistente alle IVIG e metilprednisolone (</a:t>
            </a:r>
            <a:r>
              <a:rPr lang="it-IT" sz="3000" b="1">
                <a:solidFill>
                  <a:srgbClr val="FF0000"/>
                </a:solidFill>
                <a:latin typeface="Calibri" pitchFamily="34" charset="0"/>
                <a:ea typeface="SimSun" pitchFamily="2" charset="-122"/>
              </a:rPr>
              <a:t>6.000/mmc</a:t>
            </a:r>
            <a:r>
              <a:rPr lang="it-IT" sz="3000">
                <a:latin typeface="Calibri" pitchFamily="34" charset="0"/>
                <a:ea typeface="SimSun" pitchFamily="2" charset="-122"/>
              </a:rPr>
              <a:t>)</a:t>
            </a:r>
          </a:p>
          <a:p>
            <a:pPr eaLnBrk="1" hangingPunct="1"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it-IT" sz="3000">
                <a:latin typeface="Calibri" pitchFamily="34" charset="0"/>
                <a:ea typeface="SimSun" pitchFamily="2" charset="-122"/>
              </a:rPr>
              <a:t>Confermato aumento indici di emolisi (</a:t>
            </a:r>
            <a:r>
              <a:rPr lang="it-IT" sz="3000" b="1">
                <a:latin typeface="Calibri" pitchFamily="34" charset="0"/>
                <a:ea typeface="SimSun" pitchFamily="2" charset="-122"/>
              </a:rPr>
              <a:t>LDH 2400 IU/L</a:t>
            </a:r>
            <a:r>
              <a:rPr lang="it-IT" sz="3000">
                <a:latin typeface="Calibri" pitchFamily="34" charset="0"/>
                <a:ea typeface="SimSun" pitchFamily="2" charset="-122"/>
              </a:rPr>
              <a:t>) </a:t>
            </a:r>
          </a:p>
          <a:p>
            <a:pPr eaLnBrk="1" hangingPunct="1"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it-IT" sz="3000">
                <a:latin typeface="Calibri" pitchFamily="34" charset="0"/>
                <a:ea typeface="SimSun" pitchFamily="2" charset="-122"/>
              </a:rPr>
              <a:t>D-Dimeri </a:t>
            </a:r>
            <a:r>
              <a:rPr lang="it-IT" sz="3000" b="1">
                <a:latin typeface="Calibri" pitchFamily="34" charset="0"/>
                <a:ea typeface="SimSun" pitchFamily="2" charset="-122"/>
              </a:rPr>
              <a:t>255</a:t>
            </a:r>
            <a:r>
              <a:rPr lang="it-IT" sz="3000">
                <a:latin typeface="Calibri" pitchFamily="34" charset="0"/>
                <a:ea typeface="SimSun" pitchFamily="2" charset="-122"/>
              </a:rPr>
              <a:t> ng/ml (v.n. &lt; 250) </a:t>
            </a:r>
          </a:p>
          <a:p>
            <a:pPr eaLnBrk="1" hangingPunct="1"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it-IT" sz="3000">
                <a:latin typeface="Calibri" pitchFamily="34" charset="0"/>
                <a:ea typeface="SimSun" pitchFamily="2" charset="-122"/>
              </a:rPr>
              <a:t>Normale funzionalità renale ed epatica</a:t>
            </a:r>
          </a:p>
          <a:p>
            <a:pPr eaLnBrk="1" hangingPunct="1"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it-IT" sz="3000" b="1">
                <a:latin typeface="Calibri" pitchFamily="34" charset="0"/>
                <a:ea typeface="SimSun" pitchFamily="2" charset="-122"/>
              </a:rPr>
              <a:t>Striscio periferico: presenza di schistociti (circa 10%)</a:t>
            </a:r>
          </a:p>
          <a:p>
            <a:pPr eaLnBrk="1" hangingPunct="1">
              <a:spcBef>
                <a:spcPts val="800"/>
              </a:spcBef>
              <a:buClr>
                <a:srgbClr val="FFFF00"/>
              </a:buClr>
              <a:buSzPct val="100000"/>
              <a:buFont typeface="Arial" charset="0"/>
              <a:buChar char="•"/>
            </a:pPr>
            <a:endParaRPr lang="it-IT" sz="3000">
              <a:latin typeface="Calibri" pitchFamily="34" charset="0"/>
              <a:ea typeface="SimSun" pitchFamily="2" charset="-122"/>
            </a:endParaRPr>
          </a:p>
          <a:p>
            <a:pPr eaLnBrk="1" hangingPunct="1">
              <a:spcBef>
                <a:spcPts val="800"/>
              </a:spcBef>
              <a:buClr>
                <a:srgbClr val="FFFF00"/>
              </a:buClr>
              <a:buSzPct val="100000"/>
              <a:buFont typeface="Times New Roman" pitchFamily="18" charset="0"/>
              <a:buNone/>
            </a:pPr>
            <a:endParaRPr lang="it-IT" sz="3000">
              <a:latin typeface="Calibri" pitchFamily="34" charset="0"/>
              <a:ea typeface="SimSun" pitchFamily="2" charset="-122"/>
            </a:endParaRPr>
          </a:p>
          <a:p>
            <a:pPr eaLnBrk="1" hangingPunct="1">
              <a:spcBef>
                <a:spcPts val="800"/>
              </a:spcBef>
              <a:buClr>
                <a:srgbClr val="FFFF00"/>
              </a:buClr>
              <a:buSzPct val="100000"/>
              <a:buFont typeface="Arial" charset="0"/>
              <a:buChar char="•"/>
            </a:pPr>
            <a:endParaRPr lang="it-IT" sz="3000">
              <a:latin typeface="Calibri" pitchFamily="34" charset="0"/>
              <a:ea typeface="SimSun" pitchFamily="2" charset="-122"/>
            </a:endParaRPr>
          </a:p>
        </p:txBody>
      </p:sp>
      <p:pic>
        <p:nvPicPr>
          <p:cNvPr id="4" name="Picture 2" descr="http://4.bp.blogspot.com/__AuwUApfRb4/SDcdOcw59mI/AAAAAAAACFk/IwvJyBA5gXg/s400/t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60575"/>
            <a:ext cx="5559425" cy="40322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5"/>
          <p:cNvGraphicFramePr>
            <a:graphicFrameLocks noGrp="1"/>
          </p:cNvGraphicFramePr>
          <p:nvPr>
            <p:ph idx="4294967295"/>
          </p:nvPr>
        </p:nvGraphicFramePr>
        <p:xfrm>
          <a:off x="0" y="980728"/>
          <a:ext cx="896448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a 4"/>
          <p:cNvGraphicFramePr/>
          <p:nvPr/>
        </p:nvGraphicFramePr>
        <p:xfrm>
          <a:off x="3563888" y="5013176"/>
          <a:ext cx="2232248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Diagramma 5"/>
          <p:cNvGraphicFramePr/>
          <p:nvPr/>
        </p:nvGraphicFramePr>
        <p:xfrm>
          <a:off x="6588224" y="4941168"/>
          <a:ext cx="2232248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7" name="Diagramma 6"/>
          <p:cNvGraphicFramePr/>
          <p:nvPr/>
        </p:nvGraphicFramePr>
        <p:xfrm>
          <a:off x="251520" y="4867574"/>
          <a:ext cx="2615952" cy="136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0" name="CasellaDiTesto 34"/>
          <p:cNvSpPr txBox="1">
            <a:spLocks noChangeArrowheads="1"/>
          </p:cNvSpPr>
          <p:nvPr/>
        </p:nvSpPr>
        <p:spPr bwMode="auto">
          <a:xfrm>
            <a:off x="1042988" y="4221163"/>
            <a:ext cx="2665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cap="small" dirty="0">
                <a:latin typeface="+mn-lt"/>
                <a:cs typeface="Arial" pitchFamily="34" charset="0"/>
              </a:rPr>
              <a:t>sindromi </a:t>
            </a:r>
            <a:r>
              <a:rPr lang="it-IT" sz="2000" b="1" cap="small" dirty="0" err="1">
                <a:latin typeface="+mn-lt"/>
                <a:cs typeface="Arial" pitchFamily="34" charset="0"/>
              </a:rPr>
              <a:t>microangiopatiche</a:t>
            </a:r>
            <a:endParaRPr lang="it-IT" sz="2000" b="1" cap="small" dirty="0">
              <a:latin typeface="+mn-lt"/>
              <a:cs typeface="Arial" pitchFamily="34" charset="0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1835150" y="188913"/>
            <a:ext cx="5832475" cy="5762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0" y="115888"/>
            <a:ext cx="9144000" cy="641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b="1" cap="small" dirty="0" err="1">
                <a:solidFill>
                  <a:srgbClr val="000099"/>
                </a:solidFill>
                <a:latin typeface="+mn-lt"/>
                <a:cs typeface="Arial" pitchFamily="34" charset="0"/>
              </a:rPr>
              <a:t>trombocitopenia+anemia</a:t>
            </a:r>
            <a:endParaRPr lang="it-IT" sz="3600" b="1" cap="small" dirty="0">
              <a:solidFill>
                <a:srgbClr val="000099"/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356100" y="4471988"/>
            <a:ext cx="2952750" cy="396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2000" b="1" cap="small" dirty="0">
                <a:latin typeface="+mn-lt"/>
                <a:cs typeface="Arial" pitchFamily="34" charset="0"/>
              </a:rPr>
              <a:t>patologie Immuni</a:t>
            </a:r>
          </a:p>
        </p:txBody>
      </p:sp>
      <p:sp>
        <p:nvSpPr>
          <p:cNvPr id="14" name="Freccia in giù 13"/>
          <p:cNvSpPr/>
          <p:nvPr/>
        </p:nvSpPr>
        <p:spPr>
          <a:xfrm>
            <a:off x="541338" y="4429125"/>
            <a:ext cx="285750" cy="28575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ccia in giù 14"/>
          <p:cNvSpPr/>
          <p:nvPr/>
        </p:nvSpPr>
        <p:spPr>
          <a:xfrm>
            <a:off x="4070350" y="4583113"/>
            <a:ext cx="285750" cy="28575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ccia in giù 15"/>
          <p:cNvSpPr/>
          <p:nvPr/>
        </p:nvSpPr>
        <p:spPr>
          <a:xfrm>
            <a:off x="7572375" y="4572000"/>
            <a:ext cx="285750" cy="28575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Connettore 1 16"/>
          <p:cNvCxnSpPr/>
          <p:nvPr/>
        </p:nvCxnSpPr>
        <p:spPr>
          <a:xfrm>
            <a:off x="0" y="765175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Diagramma 20"/>
          <p:cNvGraphicFramePr/>
          <p:nvPr/>
        </p:nvGraphicFramePr>
        <p:xfrm>
          <a:off x="251520" y="6237312"/>
          <a:ext cx="2628000" cy="57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3" name="Rettangolo arrotondato 2"/>
          <p:cNvSpPr/>
          <p:nvPr/>
        </p:nvSpPr>
        <p:spPr>
          <a:xfrm>
            <a:off x="107950" y="4857750"/>
            <a:ext cx="2879725" cy="1955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ottotitolo 2"/>
          <p:cNvSpPr>
            <a:spLocks noGrp="1"/>
          </p:cNvSpPr>
          <p:nvPr>
            <p:ph type="subTitle" idx="1"/>
          </p:nvPr>
        </p:nvSpPr>
        <p:spPr>
          <a:xfrm>
            <a:off x="9525" y="44450"/>
            <a:ext cx="8594725" cy="1296988"/>
          </a:xfrm>
        </p:spPr>
        <p:txBody>
          <a:bodyPr rtlCol="0">
            <a:normAutofit fontScale="925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b="1" dirty="0" smtClean="0">
                <a:solidFill>
                  <a:schemeClr val="tx1"/>
                </a:solidFill>
              </a:rPr>
              <a:t>Anemia e </a:t>
            </a:r>
            <a:r>
              <a:rPr lang="it-IT" b="1" dirty="0" err="1" smtClean="0">
                <a:solidFill>
                  <a:schemeClr val="tx1"/>
                </a:solidFill>
              </a:rPr>
              <a:t>piastrinopenia</a:t>
            </a:r>
            <a:r>
              <a:rPr lang="it-IT" b="1" dirty="0" smtClean="0">
                <a:solidFill>
                  <a:schemeClr val="tx1"/>
                </a:solidFill>
              </a:rPr>
              <a:t> con aumento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b="1" dirty="0" smtClean="0">
                <a:solidFill>
                  <a:schemeClr val="tx1"/>
                </a:solidFill>
              </a:rPr>
              <a:t>indici di emolisi, </a:t>
            </a:r>
            <a:r>
              <a:rPr lang="it-IT" b="1" dirty="0" err="1" smtClean="0">
                <a:solidFill>
                  <a:schemeClr val="tx1"/>
                </a:solidFill>
              </a:rPr>
              <a:t>schistociti</a:t>
            </a:r>
            <a:r>
              <a:rPr lang="it-IT" b="1" dirty="0" smtClean="0">
                <a:solidFill>
                  <a:schemeClr val="tx1"/>
                </a:solidFill>
              </a:rPr>
              <a:t> e test di </a:t>
            </a:r>
            <a:r>
              <a:rPr lang="it-IT" b="1" dirty="0" err="1" smtClean="0">
                <a:solidFill>
                  <a:schemeClr val="tx1"/>
                </a:solidFill>
              </a:rPr>
              <a:t>Coombs</a:t>
            </a:r>
            <a:r>
              <a:rPr lang="it-IT" b="1" dirty="0" smtClean="0">
                <a:solidFill>
                  <a:schemeClr val="tx1"/>
                </a:solidFill>
              </a:rPr>
              <a:t> negativo  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52400" y="1422400"/>
            <a:ext cx="787558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FFFF00"/>
              </a:buClr>
              <a:buSzPct val="100000"/>
              <a:buFont typeface="Times New Roman" pitchFamily="18" charset="0"/>
              <a:buNone/>
            </a:pPr>
            <a:r>
              <a:rPr lang="it-IT" sz="2400">
                <a:latin typeface="Calibri" pitchFamily="34" charset="0"/>
                <a:ea typeface="SimSun" pitchFamily="2" charset="-122"/>
              </a:rPr>
              <a:t> </a:t>
            </a:r>
            <a:r>
              <a:rPr lang="it-IT" sz="2400" u="sng">
                <a:latin typeface="Calibri" pitchFamily="34" charset="0"/>
                <a:ea typeface="SimSun" pitchFamily="2" charset="-122"/>
              </a:rPr>
              <a:t>IPOTESI DIAGNOSTICHE:</a:t>
            </a:r>
          </a:p>
        </p:txBody>
      </p:sp>
      <p:sp>
        <p:nvSpPr>
          <p:cNvPr id="13316" name="Rettangolo 3"/>
          <p:cNvSpPr>
            <a:spLocks noChangeArrowheads="1"/>
          </p:cNvSpPr>
          <p:nvPr/>
        </p:nvSpPr>
        <p:spPr bwMode="auto">
          <a:xfrm>
            <a:off x="323850" y="2971800"/>
            <a:ext cx="871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263">
              <a:spcBef>
                <a:spcPts val="800"/>
              </a:spcBef>
              <a:buClr>
                <a:srgbClr val="FFFF00"/>
              </a:buClr>
              <a:buSzPct val="100000"/>
            </a:pPr>
            <a:r>
              <a:rPr lang="it-IT" sz="2400">
                <a:latin typeface="Calibri" pitchFamily="34" charset="0"/>
              </a:rPr>
              <a:t>CID </a:t>
            </a:r>
            <a:r>
              <a:rPr lang="it-IT" sz="2400">
                <a:latin typeface="Calibri" pitchFamily="34" charset="0"/>
                <a:sym typeface="Wingdings" pitchFamily="2" charset="2"/>
              </a:rPr>
              <a:t> </a:t>
            </a:r>
          </a:p>
        </p:txBody>
      </p:sp>
      <p:sp>
        <p:nvSpPr>
          <p:cNvPr id="13317" name="Text Box 2"/>
          <p:cNvSpPr txBox="1">
            <a:spLocks noChangeArrowheads="1"/>
          </p:cNvSpPr>
          <p:nvPr/>
        </p:nvSpPr>
        <p:spPr bwMode="auto">
          <a:xfrm>
            <a:off x="179388" y="2214563"/>
            <a:ext cx="787558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FFFF00"/>
              </a:buClr>
              <a:buSzPct val="100000"/>
              <a:buFont typeface="Times New Roman" pitchFamily="18" charset="0"/>
              <a:buNone/>
            </a:pPr>
            <a:r>
              <a:rPr lang="it-IT" sz="2400">
                <a:latin typeface="Calibri" pitchFamily="34" charset="0"/>
                <a:ea typeface="SimSun" pitchFamily="2" charset="-122"/>
              </a:rPr>
              <a:t> - </a:t>
            </a:r>
            <a:r>
              <a:rPr lang="it-IT" sz="2400" u="sng">
                <a:latin typeface="Calibri" pitchFamily="34" charset="0"/>
                <a:ea typeface="SimSun" pitchFamily="2" charset="-122"/>
              </a:rPr>
              <a:t>Citopenia da consumo</a:t>
            </a: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00" y="3573463"/>
            <a:ext cx="88201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1325" y="6092825"/>
            <a:ext cx="49291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8013" cy="1433513"/>
          </a:xfrm>
        </p:spPr>
        <p:txBody>
          <a:bodyPr/>
          <a:lstStyle/>
          <a:p>
            <a:pPr eaLnBrk="1" hangingPunct="1"/>
            <a:r>
              <a:rPr lang="it-IT" sz="4000" smtClean="0">
                <a:latin typeface="Arial" charset="0"/>
                <a:cs typeface="Arial" charset="0"/>
              </a:rPr>
              <a:t>ISTH scoring system </a:t>
            </a:r>
          </a:p>
        </p:txBody>
      </p:sp>
      <p:sp>
        <p:nvSpPr>
          <p:cNvPr id="14339" name="Segnaposto contenuto 2"/>
          <p:cNvSpPr>
            <a:spLocks noGrp="1"/>
          </p:cNvSpPr>
          <p:nvPr>
            <p:ph idx="1"/>
          </p:nvPr>
        </p:nvSpPr>
        <p:spPr>
          <a:xfrm>
            <a:off x="323850" y="1052513"/>
            <a:ext cx="8820150" cy="5329237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r>
              <a:rPr lang="it-IT" sz="2400" u="sng" smtClean="0">
                <a:cs typeface="Arial" charset="0"/>
              </a:rPr>
              <a:t>RISK ASSESSMENT</a:t>
            </a:r>
            <a:r>
              <a:rPr lang="it-IT" sz="2400" smtClean="0">
                <a:cs typeface="Arial" charset="0"/>
              </a:rPr>
              <a:t>: Condizioni sottostanti associate a CID? 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it-IT" sz="2400" smtClean="0">
                <a:cs typeface="Arial" charset="0"/>
              </a:rPr>
              <a:t>SI: procedi No: stop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it-IT" sz="2400" u="sng" smtClean="0">
                <a:cs typeface="Arial" charset="0"/>
              </a:rPr>
              <a:t>SCORE TEST COAGULATIVI</a:t>
            </a:r>
            <a:r>
              <a:rPr lang="it-IT" sz="2400" smtClean="0">
                <a:cs typeface="Arial" charset="0"/>
              </a:rPr>
              <a:t>: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it-IT" sz="2400" smtClean="0">
                <a:cs typeface="Arial" charset="0"/>
              </a:rPr>
              <a:t>- Conta PLT (&gt;100 x 10</a:t>
            </a:r>
            <a:r>
              <a:rPr lang="it-IT" sz="2400" baseline="30000" smtClean="0">
                <a:cs typeface="Arial" charset="0"/>
              </a:rPr>
              <a:t>9</a:t>
            </a:r>
            <a:r>
              <a:rPr lang="it-IT" sz="2400" smtClean="0">
                <a:cs typeface="Arial" charset="0"/>
              </a:rPr>
              <a:t>/l = 0; &lt; 100 x 10</a:t>
            </a:r>
            <a:r>
              <a:rPr lang="it-IT" sz="2400" baseline="30000" smtClean="0">
                <a:cs typeface="Arial" charset="0"/>
              </a:rPr>
              <a:t>9</a:t>
            </a:r>
            <a:r>
              <a:rPr lang="it-IT" sz="2400" smtClean="0">
                <a:cs typeface="Arial" charset="0"/>
              </a:rPr>
              <a:t>/l = 1; &lt; 50 x 10</a:t>
            </a:r>
            <a:r>
              <a:rPr lang="it-IT" sz="2400" baseline="30000" smtClean="0">
                <a:cs typeface="Arial" charset="0"/>
              </a:rPr>
              <a:t>9</a:t>
            </a:r>
            <a:r>
              <a:rPr lang="it-IT" sz="2400" smtClean="0">
                <a:cs typeface="Arial" charset="0"/>
              </a:rPr>
              <a:t>/l = 2)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it-IT" sz="2400" smtClean="0">
                <a:cs typeface="Arial" charset="0"/>
              </a:rPr>
              <a:t>- Incremento markers fibrina (D-Dimero,FDP): 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it-IT" sz="2400" smtClean="0">
                <a:cs typeface="Arial" charset="0"/>
              </a:rPr>
              <a:t>  (no incremento = 0, moderato   = 1, marcato   = 2)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it-IT" sz="2400" smtClean="0">
                <a:cs typeface="Arial" charset="0"/>
              </a:rPr>
              <a:t>- Prolungato PT (&lt;3 s = 0; &gt;3s ma &lt; 6s =1; &gt; 6s =2)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it-IT" sz="2400" smtClean="0">
                <a:cs typeface="Arial" charset="0"/>
              </a:rPr>
              <a:t>- Livelli fibrinogeno (&gt;1 g/l = 0, &lt; 1 g/l =1)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it-IT" sz="2400" i="1" u="sng" smtClean="0">
                <a:cs typeface="Arial" charset="0"/>
              </a:rPr>
              <a:t>SCORE 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it-IT" sz="2400" i="1" u="sng" smtClean="0">
                <a:cs typeface="Arial" charset="0"/>
              </a:rPr>
              <a:t>&gt;</a:t>
            </a:r>
            <a:r>
              <a:rPr lang="it-IT" sz="2400" i="1" smtClean="0">
                <a:cs typeface="Arial" charset="0"/>
              </a:rPr>
              <a:t>5 </a:t>
            </a:r>
            <a:r>
              <a:rPr lang="it-IT" sz="2400" smtClean="0">
                <a:cs typeface="Arial" charset="0"/>
              </a:rPr>
              <a:t>compatibile (ripetere ogni giorno)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it-IT" sz="2400" b="1" i="1" smtClean="0">
                <a:cs typeface="Arial" charset="0"/>
              </a:rPr>
              <a:t>&lt; 5 </a:t>
            </a:r>
            <a:r>
              <a:rPr lang="it-IT" sz="2400" smtClean="0">
                <a:cs typeface="Arial" charset="0"/>
              </a:rPr>
              <a:t>suggestivo NON CID (ripetere dopo 1-2 gg)</a:t>
            </a:r>
            <a:endParaRPr lang="it-IT" sz="2400" b="1" i="1" smtClean="0">
              <a:cs typeface="Arial" charset="0"/>
            </a:endParaRPr>
          </a:p>
        </p:txBody>
      </p:sp>
      <p:sp>
        <p:nvSpPr>
          <p:cNvPr id="14340" name="Rettangolo 7"/>
          <p:cNvSpPr>
            <a:spLocks noChangeArrowheads="1"/>
          </p:cNvSpPr>
          <p:nvPr/>
        </p:nvSpPr>
        <p:spPr bwMode="auto">
          <a:xfrm>
            <a:off x="144463" y="5013325"/>
            <a:ext cx="7164387" cy="936625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>
              <a:latin typeface="Calibri" pitchFamily="34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6227763" y="2708275"/>
            <a:ext cx="1728787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3059113" y="3644900"/>
            <a:ext cx="1728787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>
            <a:spLocks noChangeArrowheads="1"/>
          </p:cNvSpPr>
          <p:nvPr/>
        </p:nvSpPr>
        <p:spPr bwMode="auto">
          <a:xfrm>
            <a:off x="684213" y="6084888"/>
            <a:ext cx="7848600" cy="584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defTabSz="449263">
              <a:spcBef>
                <a:spcPts val="800"/>
              </a:spcBef>
              <a:buClr>
                <a:srgbClr val="FFFF00"/>
              </a:buClr>
              <a:buSzPct val="100000"/>
            </a:pPr>
            <a:r>
              <a:rPr lang="it-IT" sz="3200">
                <a:latin typeface="Calibri" pitchFamily="34" charset="0"/>
              </a:rPr>
              <a:t>Score pari a 3 </a:t>
            </a:r>
            <a:r>
              <a:rPr lang="it-IT" sz="3200">
                <a:latin typeface="Calibri" pitchFamily="34" charset="0"/>
                <a:sym typeface="Wingdings" pitchFamily="2" charset="2"/>
              </a:rPr>
              <a:t> CID esclusa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1175" y="44450"/>
            <a:ext cx="47879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ottotitolo 2"/>
          <p:cNvSpPr txBox="1">
            <a:spLocks/>
          </p:cNvSpPr>
          <p:nvPr/>
        </p:nvSpPr>
        <p:spPr bwMode="auto">
          <a:xfrm>
            <a:off x="323850" y="4700588"/>
            <a:ext cx="8496300" cy="1752600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algn="ctr" defTabSz="4492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2800" kern="0" dirty="0">
                <a:latin typeface="+mn-lt"/>
                <a:cs typeface="+mn-cs"/>
              </a:rPr>
              <a:t> Possibili…</a:t>
            </a:r>
          </a:p>
          <a:p>
            <a:pPr algn="ctr" defTabSz="4492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2800" kern="0" dirty="0">
                <a:latin typeface="+mn-lt"/>
                <a:cs typeface="+mn-cs"/>
              </a:rPr>
              <a:t>1) Sindrome uremico-emolitica (SEU) </a:t>
            </a:r>
          </a:p>
          <a:p>
            <a:pPr algn="ctr" defTabSz="4492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2800" kern="0" dirty="0">
                <a:latin typeface="+mn-lt"/>
                <a:cs typeface="+mn-cs"/>
              </a:rPr>
              <a:t>2) Porpora trombotica </a:t>
            </a:r>
            <a:r>
              <a:rPr lang="it-IT" sz="2800" kern="0" dirty="0" err="1">
                <a:latin typeface="+mn-lt"/>
                <a:cs typeface="+mn-cs"/>
              </a:rPr>
              <a:t>trombocitopenica</a:t>
            </a:r>
            <a:r>
              <a:rPr lang="it-IT" sz="2800" kern="0" dirty="0">
                <a:latin typeface="+mn-lt"/>
                <a:cs typeface="+mn-cs"/>
              </a:rPr>
              <a:t> (PTT)</a:t>
            </a: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0" y="1630363"/>
            <a:ext cx="961231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FFFF00"/>
              </a:buClr>
              <a:buSzPct val="100000"/>
              <a:buFont typeface="Times New Roman" pitchFamily="18" charset="0"/>
              <a:buNone/>
            </a:pPr>
            <a:r>
              <a:rPr lang="it-IT" sz="2800">
                <a:latin typeface="Calibri" pitchFamily="34" charset="0"/>
                <a:ea typeface="SimSun" pitchFamily="2" charset="-122"/>
              </a:rPr>
              <a:t>  Endocardite </a:t>
            </a:r>
            <a:r>
              <a:rPr lang="it-IT" sz="2800">
                <a:latin typeface="Calibri" pitchFamily="34" charset="0"/>
                <a:ea typeface="SimSun" pitchFamily="2" charset="-122"/>
                <a:sym typeface="Wingdings" pitchFamily="2" charset="2"/>
              </a:rPr>
              <a:t></a:t>
            </a:r>
            <a:r>
              <a:rPr lang="it-IT" sz="2800">
                <a:latin typeface="Calibri" pitchFamily="34" charset="0"/>
                <a:ea typeface="SimSun" pitchFamily="2" charset="-122"/>
              </a:rPr>
              <a:t> anamnesi, clinica, ecocardio negativi</a:t>
            </a:r>
          </a:p>
          <a:p>
            <a:pPr eaLnBrk="1" hangingPunct="1">
              <a:spcBef>
                <a:spcPts val="800"/>
              </a:spcBef>
              <a:buClr>
                <a:srgbClr val="FFFF00"/>
              </a:buClr>
              <a:buSzPct val="100000"/>
              <a:buFont typeface="Times New Roman" pitchFamily="18" charset="0"/>
              <a:buNone/>
            </a:pPr>
            <a:r>
              <a:rPr lang="it-IT" sz="2800">
                <a:latin typeface="Calibri" pitchFamily="34" charset="0"/>
                <a:ea typeface="SimSun" pitchFamily="2" charset="-122"/>
              </a:rPr>
              <a:t> </a:t>
            </a:r>
            <a:endParaRPr lang="it-IT" sz="2800">
              <a:latin typeface="Calibri" pitchFamily="34" charset="0"/>
              <a:ea typeface="SimSun" pitchFamily="2" charset="-122"/>
              <a:sym typeface="Wingdings" pitchFamily="2" charset="2"/>
            </a:endParaRPr>
          </a:p>
        </p:txBody>
      </p:sp>
      <p:sp>
        <p:nvSpPr>
          <p:cNvPr id="15365" name="Rettangolo 5"/>
          <p:cNvSpPr>
            <a:spLocks noChangeArrowheads="1"/>
          </p:cNvSpPr>
          <p:nvPr/>
        </p:nvSpPr>
        <p:spPr bwMode="auto">
          <a:xfrm>
            <a:off x="107950" y="2781300"/>
            <a:ext cx="87122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263">
              <a:spcBef>
                <a:spcPts val="800"/>
              </a:spcBef>
              <a:buClr>
                <a:srgbClr val="FFFF00"/>
              </a:buClr>
              <a:buSzPct val="100000"/>
            </a:pPr>
            <a:r>
              <a:rPr lang="it-IT" sz="2800">
                <a:latin typeface="Calibri" pitchFamily="34" charset="0"/>
              </a:rPr>
              <a:t> Vasculite autoimmune (LES, sclerodermia) </a:t>
            </a:r>
            <a:r>
              <a:rPr lang="it-IT" sz="2800">
                <a:latin typeface="Calibri" pitchFamily="34" charset="0"/>
                <a:sym typeface="Wingdings" pitchFamily="2" charset="2"/>
              </a:rPr>
              <a:t> ANA, anti  </a:t>
            </a:r>
          </a:p>
          <a:p>
            <a:pPr defTabSz="449263">
              <a:spcBef>
                <a:spcPts val="800"/>
              </a:spcBef>
              <a:buClr>
                <a:srgbClr val="FFFF00"/>
              </a:buClr>
              <a:buSzPct val="100000"/>
            </a:pPr>
            <a:r>
              <a:rPr lang="it-IT" sz="2800">
                <a:latin typeface="Calibri" pitchFamily="34" charset="0"/>
                <a:sym typeface="Wingdings" pitchFamily="2" charset="2"/>
              </a:rPr>
              <a:t> DNA negativi, clinica incompatibile</a:t>
            </a:r>
            <a:endParaRPr lang="it-IT" sz="2800">
              <a:latin typeface="Calibri" pitchFamily="34" charset="0"/>
            </a:endParaRPr>
          </a:p>
        </p:txBody>
      </p:sp>
      <p:sp>
        <p:nvSpPr>
          <p:cNvPr id="15366" name="Rettangolo 6"/>
          <p:cNvSpPr>
            <a:spLocks noChangeArrowheads="1"/>
          </p:cNvSpPr>
          <p:nvPr/>
        </p:nvSpPr>
        <p:spPr bwMode="auto">
          <a:xfrm>
            <a:off x="144463" y="2205038"/>
            <a:ext cx="8820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263">
              <a:spcBef>
                <a:spcPts val="800"/>
              </a:spcBef>
              <a:buClr>
                <a:srgbClr val="FFFF00"/>
              </a:buClr>
              <a:buSzPct val="100000"/>
            </a:pPr>
            <a:r>
              <a:rPr lang="it-IT" sz="2800">
                <a:latin typeface="Calibri" pitchFamily="34" charset="0"/>
              </a:rPr>
              <a:t>Vasculite post farmaci </a:t>
            </a:r>
            <a:r>
              <a:rPr lang="it-IT" sz="2800">
                <a:latin typeface="Calibri" pitchFamily="34" charset="0"/>
                <a:sym typeface="Wingdings" pitchFamily="2" charset="2"/>
              </a:rPr>
              <a:t> anamnesi, clinica negative</a:t>
            </a:r>
            <a:endParaRPr lang="it-IT" sz="2800">
              <a:latin typeface="Calibri" pitchFamily="34" charset="0"/>
            </a:endParaRPr>
          </a:p>
        </p:txBody>
      </p:sp>
      <p:sp>
        <p:nvSpPr>
          <p:cNvPr id="15367" name="Text Box 2"/>
          <p:cNvSpPr txBox="1">
            <a:spLocks noChangeArrowheads="1"/>
          </p:cNvSpPr>
          <p:nvPr/>
        </p:nvSpPr>
        <p:spPr bwMode="auto">
          <a:xfrm>
            <a:off x="34925" y="333375"/>
            <a:ext cx="787558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FFFF00"/>
              </a:buClr>
              <a:buSzPct val="100000"/>
              <a:buFont typeface="Times New Roman" pitchFamily="18" charset="0"/>
              <a:buNone/>
            </a:pPr>
            <a:r>
              <a:rPr lang="it-IT" sz="3200">
                <a:latin typeface="Calibri" pitchFamily="34" charset="0"/>
                <a:ea typeface="SimSun" pitchFamily="2" charset="-122"/>
              </a:rPr>
              <a:t> </a:t>
            </a:r>
            <a:r>
              <a:rPr lang="it-IT" sz="3200" u="sng">
                <a:latin typeface="Calibri" pitchFamily="34" charset="0"/>
                <a:ea typeface="SimSun" pitchFamily="2" charset="-122"/>
              </a:rPr>
              <a:t>Emolisi </a:t>
            </a:r>
            <a:r>
              <a:rPr lang="it-IT" sz="3200" u="sng">
                <a:solidFill>
                  <a:srgbClr val="FF0000"/>
                </a:solidFill>
                <a:latin typeface="Calibri" pitchFamily="34" charset="0"/>
                <a:ea typeface="SimSun" pitchFamily="2" charset="-122"/>
              </a:rPr>
              <a:t>microangiopatica</a:t>
            </a:r>
          </a:p>
          <a:p>
            <a:pPr eaLnBrk="1" hangingPunct="1">
              <a:spcBef>
                <a:spcPts val="800"/>
              </a:spcBef>
              <a:buClr>
                <a:srgbClr val="FFFF00"/>
              </a:buClr>
              <a:buSzPct val="100000"/>
              <a:buFont typeface="Times New Roman" pitchFamily="18" charset="0"/>
              <a:buNone/>
            </a:pPr>
            <a:r>
              <a:rPr lang="it-IT" sz="3200">
                <a:latin typeface="Calibri" pitchFamily="34" charset="0"/>
                <a:ea typeface="SimSun" pitchFamily="2" charset="-122"/>
              </a:rPr>
              <a:t> </a:t>
            </a:r>
            <a:r>
              <a:rPr lang="it-IT" sz="3200" u="sng">
                <a:latin typeface="Calibri" pitchFamily="34" charset="0"/>
                <a:ea typeface="SimSun" pitchFamily="2" charset="-122"/>
              </a:rPr>
              <a:t> + trombocitopenia</a:t>
            </a:r>
          </a:p>
        </p:txBody>
      </p:sp>
      <p:sp>
        <p:nvSpPr>
          <p:cNvPr id="15368" name="Rettangolo 11"/>
          <p:cNvSpPr>
            <a:spLocks noChangeArrowheads="1"/>
          </p:cNvSpPr>
          <p:nvPr/>
        </p:nvSpPr>
        <p:spPr bwMode="auto">
          <a:xfrm>
            <a:off x="179388" y="3860800"/>
            <a:ext cx="8820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263">
              <a:spcBef>
                <a:spcPts val="800"/>
              </a:spcBef>
              <a:buClr>
                <a:srgbClr val="FFFF00"/>
              </a:buClr>
              <a:buSzPct val="100000"/>
            </a:pPr>
            <a:r>
              <a:rPr lang="it-IT" sz="2800">
                <a:latin typeface="Calibri" pitchFamily="34" charset="0"/>
              </a:rPr>
              <a:t>Infezioni virali </a:t>
            </a:r>
            <a:r>
              <a:rPr lang="it-IT" sz="2800">
                <a:latin typeface="Calibri" pitchFamily="34" charset="0"/>
                <a:sym typeface="Wingdings" pitchFamily="2" charset="2"/>
              </a:rPr>
              <a:t> markers negativi per CMV, HSV, EBV</a:t>
            </a:r>
            <a:endParaRPr lang="it-IT" sz="2800">
              <a:latin typeface="Calibri" pitchFamily="34" charset="0"/>
            </a:endParaRPr>
          </a:p>
        </p:txBody>
      </p:sp>
      <p:pic>
        <p:nvPicPr>
          <p:cNvPr id="153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0875" y="1196975"/>
            <a:ext cx="43592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/>
          <p:cNvCxnSpPr/>
          <p:nvPr/>
        </p:nvCxnSpPr>
        <p:spPr>
          <a:xfrm>
            <a:off x="827088" y="1630363"/>
            <a:ext cx="431800" cy="574675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flipH="1">
            <a:off x="755650" y="1700213"/>
            <a:ext cx="439738" cy="423862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1619250" y="2278063"/>
            <a:ext cx="431800" cy="574675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flipH="1">
            <a:off x="1547813" y="2349500"/>
            <a:ext cx="439737" cy="422275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1476375" y="2782888"/>
            <a:ext cx="431800" cy="574675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H="1">
            <a:off x="1403350" y="2852738"/>
            <a:ext cx="441325" cy="422275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1187450" y="3860800"/>
            <a:ext cx="431800" cy="576263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 flipH="1">
            <a:off x="1116013" y="3932238"/>
            <a:ext cx="439737" cy="422275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>
          <a:xfrm>
            <a:off x="71438" y="549275"/>
            <a:ext cx="8893175" cy="3024188"/>
          </a:xfrm>
        </p:spPr>
        <p:txBody>
          <a:bodyPr/>
          <a:lstStyle/>
          <a:p>
            <a:pPr algn="l" eaLnBrk="1" hangingPunct="1">
              <a:spcBef>
                <a:spcPts val="1200"/>
              </a:spcBef>
              <a:spcAft>
                <a:spcPts val="600"/>
              </a:spcAft>
            </a:pPr>
            <a:r>
              <a:rPr lang="it-IT" sz="2800" smtClean="0"/>
              <a:t>Esclusa SEU tipica per:</a:t>
            </a:r>
            <a:br>
              <a:rPr lang="it-IT" sz="2800" smtClean="0"/>
            </a:br>
            <a:r>
              <a:rPr lang="it-IT" sz="2800" smtClean="0"/>
              <a:t>- Ricerca citofluorimetrica </a:t>
            </a:r>
            <a:br>
              <a:rPr lang="it-IT" sz="2800" smtClean="0"/>
            </a:br>
            <a:r>
              <a:rPr lang="it-IT" sz="2800" smtClean="0"/>
              <a:t>  tossina acida SHIGA-  like di E. Coli: negativa</a:t>
            </a:r>
            <a:br>
              <a:rPr lang="it-IT" sz="2800" smtClean="0"/>
            </a:br>
            <a:r>
              <a:rPr lang="it-IT" sz="2800" smtClean="0"/>
              <a:t>- Funzionalità renale nella norma</a:t>
            </a:r>
            <a:br>
              <a:rPr lang="it-IT" sz="2800" smtClean="0"/>
            </a:br>
            <a:r>
              <a:rPr lang="it-IT" sz="2800" smtClean="0"/>
              <a:t>- Storia di diarrea NON sanguinolenta</a:t>
            </a:r>
            <a:br>
              <a:rPr lang="it-IT" sz="2800" smtClean="0"/>
            </a:br>
            <a:r>
              <a:rPr lang="it-IT" sz="2800" smtClean="0">
                <a:sym typeface="Wingdings" pitchFamily="2" charset="2"/>
              </a:rPr>
              <a:t></a:t>
            </a:r>
            <a:r>
              <a:rPr lang="it-IT" sz="2800" u="sng" smtClean="0">
                <a:sym typeface="Wingdings" pitchFamily="2" charset="2"/>
              </a:rPr>
              <a:t> Possibili forme atipiche (5-10% casi), ma….</a:t>
            </a:r>
            <a:r>
              <a:rPr lang="it-IT" sz="2800" u="sng" smtClean="0"/>
              <a:t/>
            </a:r>
            <a:br>
              <a:rPr lang="it-IT" sz="2800" u="sng" smtClean="0"/>
            </a:br>
            <a:endParaRPr lang="it-IT" sz="2800" u="sng" smtClean="0"/>
          </a:p>
        </p:txBody>
      </p:sp>
      <p:sp>
        <p:nvSpPr>
          <p:cNvPr id="24581" name="Text Box 2"/>
          <p:cNvSpPr txBox="1">
            <a:spLocks noChangeArrowheads="1"/>
          </p:cNvSpPr>
          <p:nvPr/>
        </p:nvSpPr>
        <p:spPr bwMode="auto">
          <a:xfrm>
            <a:off x="179388" y="3933825"/>
            <a:ext cx="8064500" cy="2735263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1313" indent="-341313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FFFF00"/>
              </a:buClr>
              <a:buSzPct val="100000"/>
              <a:buFont typeface="Times New Roman" pitchFamily="18" charset="0"/>
              <a:buNone/>
            </a:pPr>
            <a:r>
              <a:rPr lang="it-IT" sz="2800">
                <a:latin typeface="Calibri" pitchFamily="34" charset="0"/>
                <a:ea typeface="SimSun" pitchFamily="2" charset="-122"/>
              </a:rPr>
              <a:t> Nel sospetto di PTT </a:t>
            </a:r>
          </a:p>
          <a:p>
            <a:pPr eaLnBrk="1" hangingPunct="1">
              <a:spcBef>
                <a:spcPts val="800"/>
              </a:spcBef>
              <a:buClr>
                <a:srgbClr val="FFFF00"/>
              </a:buClr>
              <a:buSzPct val="100000"/>
              <a:buFont typeface="Times New Roman" pitchFamily="18" charset="0"/>
              <a:buNone/>
            </a:pPr>
            <a:r>
              <a:rPr lang="it-IT" sz="2800">
                <a:latin typeface="Calibri" pitchFamily="34" charset="0"/>
                <a:ea typeface="SimSun" pitchFamily="2" charset="-122"/>
              </a:rPr>
              <a:t> - Attività ADAMTS 13 </a:t>
            </a:r>
            <a:r>
              <a:rPr lang="it-IT" sz="2800">
                <a:latin typeface="Calibri" pitchFamily="34" charset="0"/>
                <a:ea typeface="SimSun" pitchFamily="2" charset="-122"/>
                <a:sym typeface="Wingdings" pitchFamily="2" charset="2"/>
              </a:rPr>
              <a:t> </a:t>
            </a:r>
            <a:r>
              <a:rPr lang="it-IT" sz="2800" b="1">
                <a:solidFill>
                  <a:srgbClr val="FF0000"/>
                </a:solidFill>
                <a:latin typeface="Calibri" pitchFamily="34" charset="0"/>
                <a:ea typeface="SimSun" pitchFamily="2" charset="-122"/>
                <a:sym typeface="Wingdings" pitchFamily="2" charset="2"/>
              </a:rPr>
              <a:t>&lt; 3%</a:t>
            </a:r>
            <a:r>
              <a:rPr lang="it-IT" sz="2800">
                <a:latin typeface="Calibri" pitchFamily="34" charset="0"/>
                <a:ea typeface="SimSun" pitchFamily="2" charset="-122"/>
                <a:sym typeface="Wingdings" pitchFamily="2" charset="2"/>
              </a:rPr>
              <a:t> (v.n. 46 - 120%)</a:t>
            </a:r>
          </a:p>
          <a:p>
            <a:pPr eaLnBrk="1" hangingPunct="1">
              <a:spcBef>
                <a:spcPts val="800"/>
              </a:spcBef>
              <a:buClr>
                <a:srgbClr val="FFFF00"/>
              </a:buClr>
              <a:buSzPct val="100000"/>
              <a:buFont typeface="Times New Roman" pitchFamily="18" charset="0"/>
              <a:buNone/>
            </a:pPr>
            <a:r>
              <a:rPr lang="it-IT" sz="2800">
                <a:latin typeface="Calibri" pitchFamily="34" charset="0"/>
                <a:ea typeface="SimSun" pitchFamily="2" charset="-122"/>
                <a:sym typeface="Wingdings" pitchFamily="2" charset="2"/>
              </a:rPr>
              <a:t> - vWF:Ag  </a:t>
            </a:r>
            <a:r>
              <a:rPr lang="it-IT" sz="2800" b="1">
                <a:solidFill>
                  <a:srgbClr val="FF0000"/>
                </a:solidFill>
                <a:latin typeface="Calibri" pitchFamily="34" charset="0"/>
                <a:ea typeface="SimSun" pitchFamily="2" charset="-122"/>
              </a:rPr>
              <a:t>250%</a:t>
            </a:r>
            <a:r>
              <a:rPr lang="it-IT" sz="2800">
                <a:latin typeface="Calibri" pitchFamily="34" charset="0"/>
                <a:ea typeface="SimSun" pitchFamily="2" charset="-122"/>
              </a:rPr>
              <a:t> (v.n.60-150)</a:t>
            </a:r>
            <a:r>
              <a:rPr lang="it-IT" sz="2800">
                <a:latin typeface="Calibri" pitchFamily="34" charset="0"/>
                <a:ea typeface="SimSun" pitchFamily="2" charset="-122"/>
                <a:sym typeface="Wingdings" pitchFamily="2" charset="2"/>
              </a:rPr>
              <a:t> </a:t>
            </a:r>
            <a:r>
              <a:rPr lang="it-IT" sz="2800">
                <a:latin typeface="Calibri" pitchFamily="34" charset="0"/>
                <a:ea typeface="SimSun" pitchFamily="2" charset="-122"/>
              </a:rPr>
              <a:t>  </a:t>
            </a:r>
          </a:p>
          <a:p>
            <a:pPr eaLnBrk="1" hangingPunct="1">
              <a:spcBef>
                <a:spcPts val="800"/>
              </a:spcBef>
              <a:buClr>
                <a:srgbClr val="FFFF00"/>
              </a:buClr>
              <a:buSzPct val="100000"/>
              <a:buFont typeface="Times New Roman" pitchFamily="18" charset="0"/>
              <a:buNone/>
            </a:pPr>
            <a:r>
              <a:rPr lang="it-IT" sz="2800">
                <a:latin typeface="Calibri" pitchFamily="34" charset="0"/>
                <a:ea typeface="SimSun" pitchFamily="2" charset="-122"/>
              </a:rPr>
              <a:t> - Multimeri vWF in circolo </a:t>
            </a:r>
            <a:r>
              <a:rPr lang="it-IT" sz="2800">
                <a:latin typeface="Calibri" pitchFamily="34" charset="0"/>
                <a:ea typeface="SimSun" pitchFamily="2" charset="-122"/>
                <a:sym typeface="Wingdings" pitchFamily="2" charset="2"/>
              </a:rPr>
              <a:t></a:t>
            </a:r>
            <a:r>
              <a:rPr lang="it-IT" sz="2800">
                <a:latin typeface="Calibri" pitchFamily="34" charset="0"/>
                <a:ea typeface="SimSun" pitchFamily="2" charset="-122"/>
              </a:rPr>
              <a:t> </a:t>
            </a:r>
            <a:r>
              <a:rPr lang="it-IT" sz="2800" b="1">
                <a:solidFill>
                  <a:srgbClr val="FF0000"/>
                </a:solidFill>
                <a:latin typeface="Calibri" pitchFamily="34" charset="0"/>
                <a:ea typeface="SimSun" pitchFamily="2" charset="-122"/>
              </a:rPr>
              <a:t>aumentati</a:t>
            </a:r>
          </a:p>
          <a:p>
            <a:pPr eaLnBrk="1" hangingPunct="1">
              <a:spcBef>
                <a:spcPts val="800"/>
              </a:spcBef>
              <a:buClr>
                <a:srgbClr val="FFFF00"/>
              </a:buClr>
              <a:buSzPct val="100000"/>
              <a:buFont typeface="Times New Roman" pitchFamily="18" charset="0"/>
              <a:buNone/>
            </a:pPr>
            <a:r>
              <a:rPr lang="it-IT" sz="2800">
                <a:latin typeface="Calibri" pitchFamily="34" charset="0"/>
                <a:ea typeface="SimSun" pitchFamily="2" charset="-122"/>
              </a:rPr>
              <a:t> - Anticorpi contro ADAMTS 13 </a:t>
            </a:r>
            <a:r>
              <a:rPr lang="it-IT" sz="2800">
                <a:latin typeface="Calibri" pitchFamily="34" charset="0"/>
                <a:ea typeface="SimSun" pitchFamily="2" charset="-122"/>
                <a:sym typeface="Wingdings" pitchFamily="2" charset="2"/>
              </a:rPr>
              <a:t> </a:t>
            </a:r>
            <a:r>
              <a:rPr lang="it-IT" sz="2800" b="1">
                <a:solidFill>
                  <a:srgbClr val="FF0000"/>
                </a:solidFill>
                <a:latin typeface="Calibri" pitchFamily="34" charset="0"/>
                <a:ea typeface="SimSun" pitchFamily="2" charset="-122"/>
                <a:sym typeface="Wingdings" pitchFamily="2" charset="2"/>
              </a:rPr>
              <a:t>positivi</a:t>
            </a:r>
            <a:endParaRPr lang="it-IT" sz="2800" b="1">
              <a:solidFill>
                <a:srgbClr val="FF0000"/>
              </a:solidFill>
              <a:latin typeface="Calibri" pitchFamily="34" charset="0"/>
              <a:ea typeface="SimSun" pitchFamily="2" charset="-122"/>
            </a:endParaRPr>
          </a:p>
          <a:p>
            <a:pPr eaLnBrk="1" hangingPunct="1">
              <a:spcBef>
                <a:spcPts val="800"/>
              </a:spcBef>
              <a:buClr>
                <a:srgbClr val="FFFF00"/>
              </a:buClr>
              <a:buSzPct val="100000"/>
              <a:buFont typeface="Arial" charset="0"/>
              <a:buChar char="•"/>
            </a:pPr>
            <a:endParaRPr lang="it-IT" sz="2800">
              <a:latin typeface="Calibri" pitchFamily="34" charset="0"/>
              <a:ea typeface="SimSun" pitchFamily="2" charset="-122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60350"/>
            <a:ext cx="4860925" cy="8667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>
          <a:xfrm>
            <a:off x="-323850" y="-171450"/>
            <a:ext cx="10152063" cy="1433513"/>
          </a:xfrm>
        </p:spPr>
        <p:txBody>
          <a:bodyPr/>
          <a:lstStyle/>
          <a:p>
            <a:pPr eaLnBrk="1" hangingPunct="1"/>
            <a:r>
              <a:rPr lang="it-IT" sz="3600" b="1" smtClean="0">
                <a:solidFill>
                  <a:srgbClr val="002060"/>
                </a:solidFill>
              </a:rPr>
              <a:t>Porpora Trombotica  Trombocitopenica (PTT)</a:t>
            </a:r>
          </a:p>
        </p:txBody>
      </p:sp>
      <p:sp>
        <p:nvSpPr>
          <p:cNvPr id="25603" name="Segnaposto contenuto 2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452437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Times New Roman" pitchFamily="18" charset="0"/>
              <a:buNone/>
              <a:defRPr/>
            </a:pPr>
            <a:r>
              <a:rPr lang="it-IT" sz="2800" dirty="0" smtClean="0"/>
              <a:t>  - </a:t>
            </a:r>
            <a:r>
              <a:rPr lang="it-IT" sz="2800" dirty="0" err="1" smtClean="0"/>
              <a:t>Microangiopatia</a:t>
            </a:r>
            <a:r>
              <a:rPr lang="it-IT" sz="2800" dirty="0" smtClean="0"/>
              <a:t> trombotica caratterizzata da aggregazione piastrinica con conseguente ischemia</a:t>
            </a:r>
          </a:p>
          <a:p>
            <a:pPr eaLnBrk="1" fontAlgn="auto" hangingPunct="1">
              <a:spcAft>
                <a:spcPts val="0"/>
              </a:spcAft>
              <a:buFont typeface="Times New Roman" pitchFamily="18" charset="0"/>
              <a:buNone/>
              <a:defRPr/>
            </a:pPr>
            <a:r>
              <a:rPr lang="it-IT" sz="2800" dirty="0"/>
              <a:t> </a:t>
            </a:r>
            <a:r>
              <a:rPr lang="it-IT" sz="2800" dirty="0" smtClean="0"/>
              <a:t> - Incidenza 3.7 casi per milione</a:t>
            </a:r>
          </a:p>
          <a:p>
            <a:pPr eaLnBrk="1" fontAlgn="auto" hangingPunct="1">
              <a:spcAft>
                <a:spcPts val="0"/>
              </a:spcAft>
              <a:buFont typeface="Times New Roman" pitchFamily="18" charset="0"/>
              <a:buNone/>
              <a:defRPr/>
            </a:pPr>
            <a:r>
              <a:rPr lang="it-IT" sz="2800" dirty="0" smtClean="0"/>
              <a:t>  - F:M = 2:3 principalmente nella terza-quarta decade</a:t>
            </a:r>
          </a:p>
          <a:p>
            <a:pPr eaLnBrk="1" fontAlgn="auto" hangingPunct="1">
              <a:spcAft>
                <a:spcPts val="0"/>
              </a:spcAft>
              <a:buFont typeface="Times New Roman" pitchFamily="18" charset="0"/>
              <a:buNone/>
              <a:defRPr/>
            </a:pPr>
            <a:r>
              <a:rPr lang="it-IT" sz="2800" dirty="0" smtClean="0"/>
              <a:t>  - Manifestazioni cliniche molteplici</a:t>
            </a:r>
          </a:p>
          <a:p>
            <a:pPr algn="ctr" eaLnBrk="1" fontAlgn="auto" hangingPunct="1">
              <a:spcAft>
                <a:spcPts val="0"/>
              </a:spcAft>
              <a:buFont typeface="Times New Roman" pitchFamily="18" charset="0"/>
              <a:buNone/>
              <a:defRPr/>
            </a:pPr>
            <a:r>
              <a:rPr lang="it-IT" sz="2800" dirty="0" smtClean="0"/>
              <a:t> PENTADE SINTOMATOLOGIA</a:t>
            </a:r>
          </a:p>
          <a:p>
            <a:pPr eaLnBrk="1" fontAlgn="auto" hangingPunct="1">
              <a:spcAft>
                <a:spcPts val="0"/>
              </a:spcAft>
              <a:buFont typeface="Times New Roman" pitchFamily="18" charset="0"/>
              <a:buNone/>
              <a:defRPr/>
            </a:pPr>
            <a:r>
              <a:rPr lang="it-IT" sz="2800" dirty="0" smtClean="0"/>
              <a:t> 1) trombocitopenia </a:t>
            </a:r>
          </a:p>
          <a:p>
            <a:pPr eaLnBrk="1" fontAlgn="auto" hangingPunct="1">
              <a:spcAft>
                <a:spcPts val="0"/>
              </a:spcAft>
              <a:buFont typeface="Times New Roman" pitchFamily="18" charset="0"/>
              <a:buNone/>
              <a:defRPr/>
            </a:pPr>
            <a:r>
              <a:rPr lang="it-IT" sz="2800" dirty="0" smtClean="0"/>
              <a:t> 2) anemia emolitica </a:t>
            </a:r>
            <a:r>
              <a:rPr lang="it-IT" sz="2800" dirty="0" err="1" smtClean="0"/>
              <a:t>microangiopatica</a:t>
            </a:r>
            <a:r>
              <a:rPr lang="it-IT" sz="28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Times New Roman" pitchFamily="18" charset="0"/>
              <a:buNone/>
              <a:defRPr/>
            </a:pPr>
            <a:r>
              <a:rPr lang="it-IT" sz="2800" dirty="0" smtClean="0"/>
              <a:t> 3) febbre </a:t>
            </a:r>
          </a:p>
          <a:p>
            <a:pPr eaLnBrk="1" fontAlgn="auto" hangingPunct="1">
              <a:spcAft>
                <a:spcPts val="0"/>
              </a:spcAft>
              <a:buFont typeface="Times New Roman" pitchFamily="18" charset="0"/>
              <a:buNone/>
              <a:defRPr/>
            </a:pPr>
            <a:r>
              <a:rPr lang="it-IT" sz="2800" dirty="0" smtClean="0"/>
              <a:t> 4) disfunzione renale (88 % dei casi)</a:t>
            </a:r>
          </a:p>
          <a:p>
            <a:pPr eaLnBrk="1" fontAlgn="auto" hangingPunct="1">
              <a:spcAft>
                <a:spcPts val="0"/>
              </a:spcAft>
              <a:buFont typeface="Times New Roman" pitchFamily="18" charset="0"/>
              <a:buNone/>
              <a:defRPr/>
            </a:pPr>
            <a:r>
              <a:rPr lang="it-IT" sz="2800" dirty="0" smtClean="0"/>
              <a:t> 5) disturbi neurologici (92% dei casi)</a:t>
            </a:r>
          </a:p>
        </p:txBody>
      </p:sp>
      <p:cxnSp>
        <p:nvCxnSpPr>
          <p:cNvPr id="17412" name="Connettore 1 4"/>
          <p:cNvCxnSpPr>
            <a:cxnSpLocks noChangeShapeType="1"/>
          </p:cNvCxnSpPr>
          <p:nvPr/>
        </p:nvCxnSpPr>
        <p:spPr bwMode="auto">
          <a:xfrm>
            <a:off x="179388" y="3573463"/>
            <a:ext cx="2808287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13" name="Connettore 1 5"/>
          <p:cNvCxnSpPr>
            <a:cxnSpLocks noChangeShapeType="1"/>
          </p:cNvCxnSpPr>
          <p:nvPr/>
        </p:nvCxnSpPr>
        <p:spPr bwMode="auto">
          <a:xfrm>
            <a:off x="179388" y="4437063"/>
            <a:ext cx="1368425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14" name="Connettore 1 6"/>
          <p:cNvCxnSpPr>
            <a:cxnSpLocks noChangeShapeType="1"/>
          </p:cNvCxnSpPr>
          <p:nvPr/>
        </p:nvCxnSpPr>
        <p:spPr bwMode="auto">
          <a:xfrm>
            <a:off x="179388" y="4005263"/>
            <a:ext cx="547211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245100"/>
            <a:ext cx="5400675" cy="16224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>
            <a:spLocks noGrp="1" noChangeArrowheads="1"/>
          </p:cNvSpPr>
          <p:nvPr>
            <p:ph idx="1"/>
          </p:nvPr>
        </p:nvSpPr>
        <p:spPr>
          <a:xfrm>
            <a:off x="107950" y="1052513"/>
            <a:ext cx="9144000" cy="2508250"/>
          </a:xfrm>
        </p:spPr>
        <p:txBody>
          <a:bodyPr/>
          <a:lstStyle/>
          <a:p>
            <a:pPr marL="341313" indent="-341313" eaLnBrk="1" hangingPunct="1">
              <a:buClr>
                <a:srgbClr val="FFFF00"/>
              </a:buClr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3600" smtClean="0"/>
              <a:t> </a:t>
            </a:r>
            <a:r>
              <a:rPr lang="it-IT" sz="2800" smtClean="0"/>
              <a:t>Anemia emolitica microangiopatica + trombocitopenia con o senza sintomi renali, neurologici o sistemici, in assenza di altre cause di microangiopatia. </a:t>
            </a:r>
          </a:p>
          <a:p>
            <a:pPr marL="341313" indent="-341313" eaLnBrk="1" hangingPunct="1">
              <a:buClr>
                <a:srgbClr val="FFFF00"/>
              </a:buClr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800" smtClean="0"/>
              <a:t>Diagnosi supportata da:</a:t>
            </a:r>
          </a:p>
          <a:p>
            <a:pPr marL="341313" indent="-341313" eaLnBrk="1" hangingPunct="1">
              <a:buClr>
                <a:srgbClr val="FFFF00"/>
              </a:buClr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800" smtClean="0"/>
              <a:t>- Attività ADAMTS 13 ridotta</a:t>
            </a:r>
            <a:endParaRPr lang="it-IT" sz="2800" smtClean="0">
              <a:sym typeface="Wingdings" pitchFamily="2" charset="2"/>
            </a:endParaRPr>
          </a:p>
          <a:p>
            <a:pPr marL="341313" indent="-341313" eaLnBrk="1" hangingPunct="1">
              <a:buClr>
                <a:srgbClr val="FFFF00"/>
              </a:buClr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800" smtClean="0">
                <a:sym typeface="Wingdings" pitchFamily="2" charset="2"/>
              </a:rPr>
              <a:t> - Aumentati livelli di vWF:Ag </a:t>
            </a:r>
            <a:r>
              <a:rPr lang="it-IT" sz="2800" smtClean="0"/>
              <a:t>  </a:t>
            </a:r>
          </a:p>
          <a:p>
            <a:pPr marL="341313" indent="-341313" eaLnBrk="1" hangingPunct="1">
              <a:buClr>
                <a:srgbClr val="FFFF00"/>
              </a:buClr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800" smtClean="0"/>
              <a:t> - Presenza di Multimeri vWF </a:t>
            </a:r>
          </a:p>
          <a:p>
            <a:pPr marL="341313" indent="-341313" eaLnBrk="1" hangingPunct="1">
              <a:buClr>
                <a:srgbClr val="FFFF00"/>
              </a:buClr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800" smtClean="0"/>
              <a:t> - Anticorpi contro ADAMTS 13 (solo nelle forme secondarie)</a:t>
            </a:r>
          </a:p>
          <a:p>
            <a:pPr marL="341313" indent="-341313" eaLnBrk="1" hangingPunct="1">
              <a:buClr>
                <a:srgbClr val="FFFF00"/>
              </a:buClr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800" smtClean="0"/>
          </a:p>
          <a:p>
            <a:pPr marL="341313" indent="-341313" eaLnBrk="1" hangingPunct="1">
              <a:buClr>
                <a:srgbClr val="FFFF00"/>
              </a:buClr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3600" smtClean="0"/>
          </a:p>
          <a:p>
            <a:pPr marL="341313" indent="-341313" eaLnBrk="1" hangingPunct="1">
              <a:buClr>
                <a:srgbClr val="FFFF00"/>
              </a:buClr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mtClean="0"/>
              <a:t> </a:t>
            </a:r>
          </a:p>
          <a:p>
            <a:pPr marL="341313" indent="-341313" eaLnBrk="1" hangingPunct="1">
              <a:buClr>
                <a:srgbClr val="FFFF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mtClean="0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250825" y="4089400"/>
            <a:ext cx="882015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FF00"/>
              </a:buClr>
              <a:buFont typeface="Times New Roman" pitchFamily="18" charset="0"/>
              <a:buNone/>
            </a:pPr>
            <a:r>
              <a:rPr lang="it-IT" sz="3200">
                <a:latin typeface="Calibri" pitchFamily="34" charset="0"/>
              </a:rPr>
              <a:t> </a:t>
            </a:r>
            <a:endParaRPr lang="it-IT" sz="3200" u="sng">
              <a:latin typeface="Calibri" pitchFamily="34" charset="0"/>
            </a:endParaRP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611188" y="5437188"/>
            <a:ext cx="7940675" cy="5222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2800">
                <a:latin typeface="Calibri" pitchFamily="34" charset="0"/>
              </a:rPr>
              <a:t> DIAGNOSI DI PTT!</a:t>
            </a:r>
          </a:p>
        </p:txBody>
      </p:sp>
      <p:sp>
        <p:nvSpPr>
          <p:cNvPr id="18437" name="Titolo 1"/>
          <p:cNvSpPr txBox="1">
            <a:spLocks/>
          </p:cNvSpPr>
          <p:nvPr/>
        </p:nvSpPr>
        <p:spPr bwMode="auto">
          <a:xfrm>
            <a:off x="0" y="44450"/>
            <a:ext cx="66087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4400" b="1">
                <a:solidFill>
                  <a:srgbClr val="002060"/>
                </a:solidFill>
                <a:latin typeface="Calibri" pitchFamily="34" charset="0"/>
              </a:rPr>
              <a:t>DIAGNOSI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107950" y="1052513"/>
            <a:ext cx="896461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43561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" y="188913"/>
            <a:ext cx="88011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963" y="2708275"/>
            <a:ext cx="84677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50825" y="3284538"/>
            <a:ext cx="6037263" cy="585787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341313" indent="-341313" defTabSz="449263" eaLnBrk="0" hangingPunct="0">
              <a:spcBef>
                <a:spcPts val="800"/>
              </a:spcBef>
              <a:buClr>
                <a:srgbClr val="FFFF00"/>
              </a:buClr>
              <a:buSzPct val="100000"/>
              <a:buFont typeface="Times New Roman" pitchFamily="1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3200" kern="0" dirty="0">
                <a:latin typeface="+mn-lt"/>
                <a:cs typeface="+mn-cs"/>
              </a:rPr>
              <a:t>Mortalità in assenza di terapia 90%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3825"/>
            <a:ext cx="903605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2051050" y="4437063"/>
            <a:ext cx="626586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2051050" y="4797425"/>
            <a:ext cx="626586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e 6"/>
          <p:cNvSpPr/>
          <p:nvPr/>
        </p:nvSpPr>
        <p:spPr>
          <a:xfrm>
            <a:off x="0" y="5805488"/>
            <a:ext cx="1619250" cy="7921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1258888" y="4330700"/>
            <a:ext cx="7058025" cy="1330325"/>
          </a:xfrm>
          <a:prstGeom prst="rect">
            <a:avLst/>
          </a:prstGeom>
          <a:solidFill>
            <a:srgbClr val="FFFF00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4000">
                <a:latin typeface="Calibri" pitchFamily="34" charset="0"/>
              </a:rPr>
              <a:t>Non attendere indagini di laboratorio per iniziare terapia!!!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692150"/>
            <a:ext cx="5041900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CasellaDiTesto 1"/>
          <p:cNvSpPr txBox="1">
            <a:spLocks noChangeArrowheads="1"/>
          </p:cNvSpPr>
          <p:nvPr/>
        </p:nvSpPr>
        <p:spPr bwMode="auto">
          <a:xfrm>
            <a:off x="539750" y="188913"/>
            <a:ext cx="3960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2400">
                <a:latin typeface="Calibri" pitchFamily="34" charset="0"/>
              </a:rPr>
              <a:t>Eterogeneità clinica </a:t>
            </a: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5076825" y="188913"/>
            <a:ext cx="3887788" cy="653732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FF00"/>
              </a:buClr>
              <a:buFont typeface="Times New Roman" pitchFamily="18" charset="0"/>
              <a:buNone/>
            </a:pPr>
            <a:r>
              <a:rPr lang="it-IT" sz="2800">
                <a:latin typeface="Calibri" pitchFamily="34" charset="0"/>
              </a:rPr>
              <a:t>Tipologie PTT</a:t>
            </a:r>
          </a:p>
          <a:p>
            <a:pPr algn="ctr" eaLnBrk="1" hangingPunct="1">
              <a:spcBef>
                <a:spcPct val="20000"/>
              </a:spcBef>
              <a:buClr>
                <a:srgbClr val="FFFF00"/>
              </a:buClr>
              <a:buFont typeface="Times New Roman" pitchFamily="18" charset="0"/>
              <a:buNone/>
            </a:pPr>
            <a:endParaRPr lang="it-IT" sz="2800">
              <a:latin typeface="Calibri" pitchFamily="34" charset="0"/>
            </a:endParaRPr>
          </a:p>
          <a:p>
            <a:pPr algn="ctr" eaLnBrk="1" hangingPunct="1">
              <a:spcBef>
                <a:spcPct val="20000"/>
              </a:spcBef>
              <a:buClr>
                <a:srgbClr val="FFFF00"/>
              </a:buClr>
              <a:buFont typeface="Times New Roman" pitchFamily="18" charset="0"/>
              <a:buNone/>
            </a:pPr>
            <a:r>
              <a:rPr lang="it-IT" sz="2800">
                <a:latin typeface="Calibri" pitchFamily="34" charset="0"/>
              </a:rPr>
              <a:t> - Forme croniche ereditarie “relapsing”</a:t>
            </a:r>
          </a:p>
          <a:p>
            <a:pPr algn="ctr" eaLnBrk="1" hangingPunct="1">
              <a:spcBef>
                <a:spcPct val="20000"/>
              </a:spcBef>
              <a:buClr>
                <a:srgbClr val="FFFF00"/>
              </a:buClr>
              <a:buFont typeface="Times New Roman" pitchFamily="18" charset="0"/>
              <a:buNone/>
            </a:pPr>
            <a:r>
              <a:rPr lang="it-IT" sz="2800">
                <a:latin typeface="Calibri" pitchFamily="34" charset="0"/>
              </a:rPr>
              <a:t>(mutazioni ADAMTS 13). Eredità AR. Prima manifestazione porpora neonatale</a:t>
            </a:r>
          </a:p>
          <a:p>
            <a:pPr algn="ctr" eaLnBrk="1" hangingPunct="1">
              <a:spcBef>
                <a:spcPct val="20000"/>
              </a:spcBef>
              <a:buClr>
                <a:srgbClr val="FFFF00"/>
              </a:buClr>
              <a:buFont typeface="Times New Roman" pitchFamily="18" charset="0"/>
              <a:buNone/>
            </a:pPr>
            <a:endParaRPr lang="it-IT" sz="2800">
              <a:latin typeface="Calibri" pitchFamily="34" charset="0"/>
              <a:sym typeface="Wingdings" pitchFamily="2" charset="2"/>
            </a:endParaRPr>
          </a:p>
          <a:p>
            <a:pPr algn="ctr" eaLnBrk="1" hangingPunct="1">
              <a:spcBef>
                <a:spcPct val="20000"/>
              </a:spcBef>
              <a:buClr>
                <a:srgbClr val="FFFF00"/>
              </a:buClr>
              <a:buFont typeface="Times New Roman" pitchFamily="18" charset="0"/>
              <a:buNone/>
            </a:pPr>
            <a:r>
              <a:rPr lang="it-IT" sz="2800">
                <a:latin typeface="Calibri" pitchFamily="34" charset="0"/>
                <a:sym typeface="Wingdings" pitchFamily="2" charset="2"/>
              </a:rPr>
              <a:t> - Forme acute mediate da IgG neutralizzante ADAMTS 13, scatenate da diversi triggers</a:t>
            </a:r>
            <a:endParaRPr lang="it-IT" sz="2800">
              <a:latin typeface="Calibri" pitchFamily="34" charset="0"/>
            </a:endParaRPr>
          </a:p>
        </p:txBody>
      </p:sp>
      <p:pic>
        <p:nvPicPr>
          <p:cNvPr id="2048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6597650"/>
            <a:ext cx="4679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0" y="333375"/>
            <a:ext cx="9144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it-IT" sz="4400" b="1">
                <a:solidFill>
                  <a:srgbClr val="002060"/>
                </a:solidFill>
                <a:latin typeface="Calibri" pitchFamily="34" charset="0"/>
                <a:ea typeface="SimSun" pitchFamily="2" charset="-122"/>
              </a:rPr>
              <a:t>Il caso di Giuseppe… </a:t>
            </a:r>
            <a:br>
              <a:rPr lang="it-IT" sz="4400" b="1">
                <a:solidFill>
                  <a:srgbClr val="002060"/>
                </a:solidFill>
                <a:latin typeface="Calibri" pitchFamily="34" charset="0"/>
                <a:ea typeface="SimSun" pitchFamily="2" charset="-122"/>
              </a:rPr>
            </a:br>
            <a:endParaRPr lang="it-IT" sz="4400" b="1">
              <a:solidFill>
                <a:srgbClr val="002060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0" y="1341438"/>
            <a:ext cx="9144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2000"/>
              </a:spcBef>
              <a:buSzPct val="100000"/>
            </a:pPr>
            <a:r>
              <a:rPr lang="it-IT" sz="3200">
                <a:latin typeface="Calibri" pitchFamily="34" charset="0"/>
                <a:ea typeface="SimSun" pitchFamily="2" charset="-122"/>
              </a:rPr>
              <a:t>Trasferito presso l’ospedale Pausilipon a 12 anni per: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42875" y="2708275"/>
            <a:ext cx="9324975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 defTabSz="44926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FFFFFF"/>
              </a:buClr>
              <a:buSzPct val="100000"/>
              <a:buFont typeface="Arial" charset="0"/>
              <a:buChar char="•"/>
            </a:pPr>
            <a:r>
              <a:rPr lang="it-IT" sz="3200">
                <a:solidFill>
                  <a:srgbClr val="FF0000"/>
                </a:solidFill>
                <a:latin typeface="Calibri" pitchFamily="34" charset="0"/>
                <a:ea typeface="SimSun" pitchFamily="2" charset="-122"/>
                <a:sym typeface="Wingdings" pitchFamily="2" charset="2"/>
              </a:rPr>
              <a:t></a:t>
            </a:r>
            <a:r>
              <a:rPr lang="it-IT" sz="3200">
                <a:latin typeface="Calibri" pitchFamily="34" charset="0"/>
                <a:ea typeface="SimSun" pitchFamily="2" charset="-122"/>
              </a:rPr>
              <a:t>Piastrinopenia (PLT </a:t>
            </a:r>
            <a:r>
              <a:rPr lang="it-IT" sz="3200" b="1">
                <a:solidFill>
                  <a:srgbClr val="FF0000"/>
                </a:solidFill>
                <a:latin typeface="Calibri" pitchFamily="34" charset="0"/>
                <a:ea typeface="SimSun" pitchFamily="2" charset="-122"/>
              </a:rPr>
              <a:t>6000/mm</a:t>
            </a:r>
            <a:r>
              <a:rPr lang="it-IT" sz="3200" b="1" baseline="30000">
                <a:solidFill>
                  <a:srgbClr val="FF0000"/>
                </a:solidFill>
                <a:latin typeface="Calibri" pitchFamily="34" charset="0"/>
                <a:ea typeface="SimSun" pitchFamily="2" charset="-122"/>
              </a:rPr>
              <a:t>3</a:t>
            </a:r>
            <a:r>
              <a:rPr lang="it-IT" sz="3200">
                <a:latin typeface="Calibri" pitchFamily="34" charset="0"/>
                <a:ea typeface="SimSun" pitchFamily="2" charset="-122"/>
              </a:rPr>
              <a:t>)</a:t>
            </a:r>
          </a:p>
          <a:p>
            <a:pPr eaLnBrk="1" hangingPunct="1">
              <a:spcBef>
                <a:spcPts val="300"/>
              </a:spcBef>
              <a:buClr>
                <a:srgbClr val="FFFFFF"/>
              </a:buClr>
              <a:buSzPct val="100000"/>
              <a:buFont typeface="Arial" charset="0"/>
              <a:buChar char="•"/>
            </a:pPr>
            <a:endParaRPr lang="it-IT" sz="3200">
              <a:latin typeface="Calibri" pitchFamily="34" charset="0"/>
              <a:ea typeface="SimSun" pitchFamily="2" charset="-122"/>
            </a:endParaRPr>
          </a:p>
          <a:p>
            <a:pPr eaLnBrk="1" hangingPunct="1">
              <a:spcBef>
                <a:spcPts val="300"/>
              </a:spcBef>
              <a:buClr>
                <a:srgbClr val="FFFFFF"/>
              </a:buClr>
              <a:buSzPct val="100000"/>
              <a:buFont typeface="Arial" charset="0"/>
              <a:buNone/>
            </a:pPr>
            <a:endParaRPr lang="it-IT" sz="900">
              <a:latin typeface="Calibri" pitchFamily="34" charset="0"/>
              <a:ea typeface="SimSun" pitchFamily="2" charset="-122"/>
            </a:endParaRPr>
          </a:p>
          <a:p>
            <a:pPr eaLnBrk="1" hangingPunct="1">
              <a:spcBef>
                <a:spcPts val="300"/>
              </a:spcBef>
              <a:buClr>
                <a:srgbClr val="FFFFFF"/>
              </a:buClr>
              <a:buSzPct val="100000"/>
              <a:buFont typeface="Arial" charset="0"/>
              <a:buChar char="•"/>
            </a:pPr>
            <a:r>
              <a:rPr lang="it-IT" sz="3200">
                <a:solidFill>
                  <a:srgbClr val="FF0000"/>
                </a:solidFill>
                <a:latin typeface="Calibri" pitchFamily="34" charset="0"/>
                <a:ea typeface="SimSun" pitchFamily="2" charset="-122"/>
                <a:sym typeface="Wingdings" pitchFamily="2" charset="2"/>
              </a:rPr>
              <a:t></a:t>
            </a:r>
            <a:r>
              <a:rPr lang="it-IT" sz="3200">
                <a:latin typeface="Calibri" pitchFamily="34" charset="0"/>
                <a:ea typeface="SimSun" pitchFamily="2" charset="-122"/>
                <a:sym typeface="Wingdings" pitchFamily="2" charset="2"/>
              </a:rPr>
              <a:t> </a:t>
            </a:r>
            <a:r>
              <a:rPr lang="it-IT" sz="3200">
                <a:latin typeface="Calibri" pitchFamily="34" charset="0"/>
                <a:ea typeface="SimSun" pitchFamily="2" charset="-122"/>
              </a:rPr>
              <a:t>Anemia (Hb </a:t>
            </a:r>
            <a:r>
              <a:rPr lang="it-IT" sz="3200" b="1">
                <a:solidFill>
                  <a:srgbClr val="FF0000"/>
                </a:solidFill>
                <a:latin typeface="Calibri" pitchFamily="34" charset="0"/>
                <a:ea typeface="SimSun" pitchFamily="2" charset="-122"/>
              </a:rPr>
              <a:t>6.7</a:t>
            </a:r>
            <a:r>
              <a:rPr lang="it-IT" sz="3200">
                <a:latin typeface="Calibri" pitchFamily="34" charset="0"/>
                <a:ea typeface="SimSun" pitchFamily="2" charset="-122"/>
              </a:rPr>
              <a:t> </a:t>
            </a:r>
            <a:r>
              <a:rPr lang="it-IT" sz="3200" b="1">
                <a:solidFill>
                  <a:srgbClr val="FF0000"/>
                </a:solidFill>
                <a:latin typeface="Calibri" pitchFamily="34" charset="0"/>
                <a:ea typeface="SimSun" pitchFamily="2" charset="-122"/>
              </a:rPr>
              <a:t>g/dl</a:t>
            </a:r>
            <a:r>
              <a:rPr lang="it-IT" sz="3200">
                <a:latin typeface="Calibri" pitchFamily="34" charset="0"/>
                <a:ea typeface="SimSun" pitchFamily="2" charset="-122"/>
              </a:rPr>
              <a:t>)</a:t>
            </a:r>
          </a:p>
          <a:p>
            <a:pPr eaLnBrk="1" hangingPunct="1">
              <a:spcBef>
                <a:spcPts val="300"/>
              </a:spcBef>
              <a:buClr>
                <a:srgbClr val="FFFFFF"/>
              </a:buClr>
              <a:buSzPct val="100000"/>
              <a:buFont typeface="Arial" charset="0"/>
              <a:buChar char="•"/>
            </a:pPr>
            <a:endParaRPr lang="it-IT" sz="3200">
              <a:latin typeface="Calibri" pitchFamily="34" charset="0"/>
              <a:ea typeface="SimSun" pitchFamily="2" charset="-122"/>
            </a:endParaRPr>
          </a:p>
          <a:p>
            <a:pPr eaLnBrk="1" hangingPunct="1">
              <a:spcBef>
                <a:spcPts val="300"/>
              </a:spcBef>
              <a:buClr>
                <a:srgbClr val="FFFFFF"/>
              </a:buClr>
              <a:buSzPct val="100000"/>
              <a:buFont typeface="Arial" charset="0"/>
              <a:buNone/>
            </a:pPr>
            <a:endParaRPr lang="it-IT" sz="900">
              <a:latin typeface="Calibri" pitchFamily="34" charset="0"/>
              <a:ea typeface="SimSun" pitchFamily="2" charset="-122"/>
            </a:endParaRPr>
          </a:p>
          <a:p>
            <a:pPr eaLnBrk="1" hangingPunct="1">
              <a:spcBef>
                <a:spcPts val="300"/>
              </a:spcBef>
              <a:buClr>
                <a:srgbClr val="FFFFFF"/>
              </a:buClr>
              <a:buSzPct val="100000"/>
              <a:buFont typeface="Arial" charset="0"/>
              <a:buChar char="•"/>
            </a:pPr>
            <a:r>
              <a:rPr lang="it-IT" sz="3200">
                <a:solidFill>
                  <a:srgbClr val="FF0000"/>
                </a:solidFill>
                <a:latin typeface="Calibri" pitchFamily="34" charset="0"/>
                <a:ea typeface="SimSun" pitchFamily="2" charset="-122"/>
                <a:sym typeface="Wingdings" pitchFamily="2" charset="2"/>
              </a:rPr>
              <a:t></a:t>
            </a:r>
            <a:r>
              <a:rPr lang="it-IT" sz="3200">
                <a:latin typeface="Calibri" pitchFamily="34" charset="0"/>
                <a:ea typeface="SimSun" pitchFamily="2" charset="-122"/>
                <a:sym typeface="Wingdings" pitchFamily="2" charset="2"/>
              </a:rPr>
              <a:t> </a:t>
            </a:r>
            <a:r>
              <a:rPr lang="it-IT" sz="3200">
                <a:latin typeface="Calibri" pitchFamily="34" charset="0"/>
                <a:ea typeface="SimSun" pitchFamily="2" charset="-122"/>
              </a:rPr>
              <a:t>Storia di ematuria</a:t>
            </a:r>
          </a:p>
          <a:p>
            <a:pPr eaLnBrk="1" hangingPunct="1">
              <a:spcBef>
                <a:spcPts val="300"/>
              </a:spcBef>
              <a:buClr>
                <a:srgbClr val="FFFFFF"/>
              </a:buClr>
              <a:buSzPct val="100000"/>
              <a:buFont typeface="Arial" charset="0"/>
              <a:buNone/>
            </a:pPr>
            <a:endParaRPr lang="it-IT" sz="900">
              <a:latin typeface="Calibri" pitchFamily="34" charset="0"/>
              <a:ea typeface="SimSun" pitchFamily="2" charset="-122"/>
            </a:endParaRP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SzPct val="100000"/>
            </a:pPr>
            <a:r>
              <a:rPr lang="it-IT" sz="3200">
                <a:latin typeface="Calibri" pitchFamily="34" charset="0"/>
                <a:ea typeface="SimSun" pitchFamily="2" charset="-122"/>
              </a:rPr>
              <a:t> 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0" y="981075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748713" cy="619125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FFFF00"/>
              </a:buClr>
            </a:pPr>
            <a:r>
              <a:rPr lang="it-IT" sz="2400">
                <a:latin typeface="Calibri" pitchFamily="34" charset="0"/>
              </a:rPr>
              <a:t>  </a:t>
            </a:r>
          </a:p>
          <a:p>
            <a:pPr algn="ctr" eaLnBrk="1" hangingPunct="1">
              <a:buClr>
                <a:srgbClr val="FFFF00"/>
              </a:buClr>
            </a:pPr>
            <a:r>
              <a:rPr lang="it-IT" sz="2400">
                <a:latin typeface="Calibri" pitchFamily="34" charset="0"/>
              </a:rPr>
              <a:t> Fisiopatologia</a:t>
            </a:r>
            <a:br>
              <a:rPr lang="it-IT" sz="2400">
                <a:latin typeface="Calibri" pitchFamily="34" charset="0"/>
              </a:rPr>
            </a:br>
            <a:endParaRPr lang="it-IT" sz="2400">
              <a:latin typeface="Calibri" pitchFamily="34" charset="0"/>
            </a:endParaRPr>
          </a:p>
          <a:p>
            <a:pPr algn="ctr" eaLnBrk="1" hangingPunct="1">
              <a:buClr>
                <a:srgbClr val="FFFF00"/>
              </a:buClr>
            </a:pPr>
            <a:r>
              <a:rPr lang="it-IT"/>
              <a:t>- </a:t>
            </a:r>
            <a:r>
              <a:rPr lang="it-IT" sz="2400">
                <a:latin typeface="Calibri" pitchFamily="34" charset="0"/>
              </a:rPr>
              <a:t>Metalloproteinasi ADAMTS 13 cliva UL-VWF impedendo aggregazione piastrinica  massiva</a:t>
            </a:r>
          </a:p>
          <a:p>
            <a:pPr algn="ctr" eaLnBrk="1" hangingPunct="1">
              <a:buClr>
                <a:srgbClr val="FFFF00"/>
              </a:buClr>
            </a:pPr>
            <a:r>
              <a:rPr lang="it-IT" sz="2400">
                <a:latin typeface="Calibri" pitchFamily="34" charset="0"/>
              </a:rPr>
              <a:t/>
            </a:r>
            <a:br>
              <a:rPr lang="it-IT" sz="2400">
                <a:latin typeface="Calibri" pitchFamily="34" charset="0"/>
              </a:rPr>
            </a:br>
            <a:r>
              <a:rPr lang="it-IT" sz="2400">
                <a:latin typeface="Calibri" pitchFamily="34" charset="0"/>
              </a:rPr>
              <a:t> </a:t>
            </a:r>
            <a:r>
              <a:rPr lang="it-IT" sz="2400">
                <a:latin typeface="Calibri" pitchFamily="34" charset="0"/>
                <a:sym typeface="Wingdings" pitchFamily="2" charset="2"/>
              </a:rPr>
              <a:t>- UL-VWF sintetizzati da cellule epiteliali  più efficaci nel legare GPIb/IX/V e GPIIb/IIIa su piastrine favorendone l’aggregazione</a:t>
            </a:r>
          </a:p>
          <a:p>
            <a:pPr algn="ctr" eaLnBrk="1" hangingPunct="1">
              <a:buClr>
                <a:srgbClr val="FFFF00"/>
              </a:buClr>
            </a:pPr>
            <a:endParaRPr lang="it-IT" sz="2400">
              <a:latin typeface="Calibri" pitchFamily="34" charset="0"/>
              <a:sym typeface="Wingdings" pitchFamily="2" charset="2"/>
            </a:endParaRPr>
          </a:p>
          <a:p>
            <a:pPr algn="ctr" eaLnBrk="1" hangingPunct="1">
              <a:buClr>
                <a:srgbClr val="FFFF00"/>
              </a:buClr>
            </a:pPr>
            <a:r>
              <a:rPr lang="it-IT" sz="2400">
                <a:latin typeface="Calibri" pitchFamily="34" charset="0"/>
              </a:rPr>
              <a:t> - Un difetto di ADAMTS 13, pertanto, determina formazione aggregati piastrinici mediato da multimeri di vWF (UL-VWF) con conseguente piastrinopenia</a:t>
            </a:r>
            <a:br>
              <a:rPr lang="it-IT" sz="2400">
                <a:latin typeface="Calibri" pitchFamily="34" charset="0"/>
              </a:rPr>
            </a:br>
            <a:r>
              <a:rPr lang="it-IT" sz="2400">
                <a:latin typeface="Calibri" pitchFamily="34" charset="0"/>
              </a:rPr>
              <a:t/>
            </a:r>
            <a:br>
              <a:rPr lang="it-IT" sz="2400">
                <a:latin typeface="Calibri" pitchFamily="34" charset="0"/>
              </a:rPr>
            </a:br>
            <a:r>
              <a:rPr lang="it-IT" sz="2400">
                <a:latin typeface="Calibri" pitchFamily="34" charset="0"/>
                <a:sym typeface="Wingdings" pitchFamily="2" charset="2"/>
              </a:rPr>
              <a:t> </a:t>
            </a:r>
            <a:r>
              <a:rPr lang="it-IT" sz="2400">
                <a:latin typeface="Calibri" pitchFamily="34" charset="0"/>
              </a:rPr>
              <a:t> - La formazione di aggregati piastrinici mediati da multimeri di vWF (UL-VWF) determina danno meccanico degli eritrociti con c</a:t>
            </a:r>
            <a:r>
              <a:rPr lang="it-IT" sz="2400">
                <a:latin typeface="Calibri" pitchFamily="34" charset="0"/>
                <a:sym typeface="Wingdings" pitchFamily="2" charset="2"/>
              </a:rPr>
              <a:t>onseguente formazione di schistociti allo striscio periferico (&gt;10%) che vengono</a:t>
            </a:r>
            <a:r>
              <a:rPr lang="it-IT" sz="2400">
                <a:latin typeface="Calibri" pitchFamily="34" charset="0"/>
              </a:rPr>
              <a:t> rimossi dal sistema reticolo endoteliale </a:t>
            </a:r>
          </a:p>
          <a:p>
            <a:pPr algn="ctr" eaLnBrk="1" hangingPunct="1">
              <a:buClr>
                <a:srgbClr val="FFFF00"/>
              </a:buClr>
            </a:pPr>
            <a:endParaRPr lang="it-IT" sz="2400">
              <a:latin typeface="Calibri" pitchFamily="34" charset="0"/>
            </a:endParaRPr>
          </a:p>
          <a:p>
            <a:pPr algn="ctr" eaLnBrk="1" hangingPunct="1">
              <a:buClr>
                <a:srgbClr val="FFFF00"/>
              </a:buClr>
            </a:pPr>
            <a:r>
              <a:rPr lang="it-IT" sz="2400">
                <a:latin typeface="Calibri" pitchFamily="34" charset="0"/>
              </a:rPr>
              <a:t>     </a:t>
            </a:r>
          </a:p>
        </p:txBody>
      </p:sp>
      <p:grpSp>
        <p:nvGrpSpPr>
          <p:cNvPr id="2" name="Gruppo 7"/>
          <p:cNvGrpSpPr>
            <a:grpSpLocks/>
          </p:cNvGrpSpPr>
          <p:nvPr/>
        </p:nvGrpSpPr>
        <p:grpSpPr bwMode="auto">
          <a:xfrm>
            <a:off x="846138" y="981075"/>
            <a:ext cx="7974012" cy="5111750"/>
            <a:chOff x="179512" y="1340768"/>
            <a:chExt cx="8928464" cy="4968552"/>
          </a:xfrm>
        </p:grpSpPr>
        <p:pic>
          <p:nvPicPr>
            <p:cNvPr id="21508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1340768"/>
              <a:ext cx="4752000" cy="49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340768"/>
              <a:ext cx="4320480" cy="4968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1484313"/>
            <a:ext cx="88201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800"/>
              </a:spcBef>
              <a:buClr>
                <a:srgbClr val="FFFF00"/>
              </a:buClr>
              <a:buSzPct val="100000"/>
              <a:buFont typeface="Times New Roman" pitchFamily="18" charset="0"/>
              <a:buNone/>
            </a:pPr>
            <a:r>
              <a:rPr lang="it-IT" sz="2800">
                <a:latin typeface="Calibri" pitchFamily="34" charset="0"/>
              </a:rPr>
              <a:t>- Plasma exchange </a:t>
            </a:r>
            <a:r>
              <a:rPr lang="it-IT" sz="2800" u="sng">
                <a:latin typeface="Calibri" pitchFamily="34" charset="0"/>
              </a:rPr>
              <a:t>terapia di prima scelta </a:t>
            </a:r>
            <a:r>
              <a:rPr lang="it-IT" sz="2800">
                <a:latin typeface="Calibri" pitchFamily="34" charset="0"/>
                <a:sym typeface="Wingdings" pitchFamily="2" charset="2"/>
              </a:rPr>
              <a:t> rimozione UL-VWF e anticorpi vs ADAMTS13 + ripristino ADAMTS 13</a:t>
            </a:r>
          </a:p>
          <a:p>
            <a:pPr>
              <a:spcBef>
                <a:spcPts val="800"/>
              </a:spcBef>
              <a:buClr>
                <a:srgbClr val="FFFF00"/>
              </a:buClr>
              <a:buSzPct val="100000"/>
              <a:buFont typeface="Times New Roman" pitchFamily="18" charset="0"/>
              <a:buNone/>
            </a:pPr>
            <a:r>
              <a:rPr lang="it-IT" sz="2800">
                <a:latin typeface="Calibri" pitchFamily="34" charset="0"/>
                <a:sym typeface="Wingdings" pitchFamily="2" charset="2"/>
              </a:rPr>
              <a:t> - Risposta variabile dal 60 all’80% dei pz</a:t>
            </a:r>
          </a:p>
          <a:p>
            <a:pPr>
              <a:spcBef>
                <a:spcPts val="800"/>
              </a:spcBef>
              <a:buSzPct val="100000"/>
              <a:buFontTx/>
              <a:buChar char="-"/>
            </a:pPr>
            <a:r>
              <a:rPr lang="it-IT" sz="2800">
                <a:latin typeface="Calibri" pitchFamily="34" charset="0"/>
                <a:sym typeface="Wingdings" pitchFamily="2" charset="2"/>
              </a:rPr>
              <a:t>&gt; Efficacia vs plasma (ripristino ADAMTS 13 ma NON rimozione UL-VWF e anticorpi inibenti ADAMTS 13) </a:t>
            </a:r>
          </a:p>
          <a:p>
            <a:pPr>
              <a:spcBef>
                <a:spcPts val="800"/>
              </a:spcBef>
              <a:buClr>
                <a:srgbClr val="FFFF00"/>
              </a:buClr>
              <a:buSzPct val="100000"/>
            </a:pPr>
            <a:r>
              <a:rPr lang="it-IT" sz="2800">
                <a:latin typeface="Calibri" pitchFamily="34" charset="0"/>
                <a:sym typeface="Wingdings" pitchFamily="2" charset="2"/>
              </a:rPr>
              <a:t> - Solo in pazienti con deficit ADAMTS 13 secondario      </a:t>
            </a:r>
          </a:p>
          <a:p>
            <a:pPr>
              <a:spcBef>
                <a:spcPts val="800"/>
              </a:spcBef>
              <a:buClr>
                <a:srgbClr val="FFFF00"/>
              </a:buClr>
              <a:buSzPct val="100000"/>
            </a:pPr>
            <a:r>
              <a:rPr lang="it-IT" sz="2800">
                <a:latin typeface="Calibri" pitchFamily="34" charset="0"/>
                <a:sym typeface="Wingdings" pitchFamily="2" charset="2"/>
              </a:rPr>
              <a:t>   associare terapia immunosoppressiva con steroidi</a:t>
            </a:r>
          </a:p>
          <a:p>
            <a:pPr>
              <a:spcBef>
                <a:spcPts val="800"/>
              </a:spcBef>
              <a:buClr>
                <a:srgbClr val="FFFF00"/>
              </a:buClr>
              <a:buSzPct val="100000"/>
            </a:pPr>
            <a:r>
              <a:rPr lang="it-IT" sz="2800">
                <a:latin typeface="Calibri" pitchFamily="34" charset="0"/>
                <a:sym typeface="Wingdings" pitchFamily="2" charset="2"/>
              </a:rPr>
              <a:t> - In pazienti non responders rituximab</a:t>
            </a:r>
          </a:p>
          <a:p>
            <a:pPr>
              <a:spcBef>
                <a:spcPts val="800"/>
              </a:spcBef>
              <a:buClr>
                <a:srgbClr val="FFFF00"/>
              </a:buClr>
              <a:buSzPct val="100000"/>
              <a:buFont typeface="Times New Roman" pitchFamily="18" charset="0"/>
              <a:buNone/>
            </a:pPr>
            <a:r>
              <a:rPr lang="it-IT" sz="2800">
                <a:latin typeface="Calibri" pitchFamily="34" charset="0"/>
                <a:sym typeface="Wingdings" pitchFamily="2" charset="2"/>
              </a:rPr>
              <a:t> </a:t>
            </a:r>
            <a:endParaRPr lang="it-IT" sz="2800">
              <a:latin typeface="Calibri" pitchFamily="34" charset="0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4450"/>
            <a:ext cx="5327650" cy="1296988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592138" y="5661025"/>
            <a:ext cx="7940675" cy="9556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2800">
                <a:latin typeface="Calibri" pitchFamily="34" charset="0"/>
              </a:rPr>
              <a:t>Conta piastrinica parametro più precoce per monitorare risposta alla terapia</a:t>
            </a:r>
          </a:p>
        </p:txBody>
      </p:sp>
      <p:sp>
        <p:nvSpPr>
          <p:cNvPr id="22533" name="Titolo 1"/>
          <p:cNvSpPr txBox="1">
            <a:spLocks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4400" b="1">
                <a:solidFill>
                  <a:srgbClr val="002060"/>
                </a:solidFill>
                <a:latin typeface="Calibri" pitchFamily="34" charset="0"/>
              </a:rPr>
              <a:t>TERAPIA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107950" y="1052513"/>
            <a:ext cx="896461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rgbClr val="002060"/>
                </a:solidFill>
              </a:rPr>
              <a:t>E Giuseppe…?</a:t>
            </a:r>
          </a:p>
        </p:txBody>
      </p:sp>
      <p:sp>
        <p:nvSpPr>
          <p:cNvPr id="23555" name="Text Box 2"/>
          <p:cNvSpPr>
            <a:spLocks noGrp="1" noChangeArrowheads="1"/>
          </p:cNvSpPr>
          <p:nvPr>
            <p:ph idx="1"/>
          </p:nvPr>
        </p:nvSpPr>
        <p:spPr>
          <a:xfrm>
            <a:off x="179388" y="1279525"/>
            <a:ext cx="8820150" cy="4525963"/>
          </a:xfrm>
        </p:spPr>
        <p:txBody>
          <a:bodyPr/>
          <a:lstStyle/>
          <a:p>
            <a:pPr marL="341313" indent="-341313" eaLnBrk="1" hangingPunct="1">
              <a:buClr>
                <a:srgbClr val="FFFF00"/>
              </a:buClr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800" smtClean="0"/>
              <a:t> - Posizionamento CVC femorale per inizio plasma exchange (1 seduta/die)</a:t>
            </a:r>
          </a:p>
          <a:p>
            <a:pPr marL="341313" indent="-341313" eaLnBrk="1" hangingPunct="1">
              <a:buClr>
                <a:srgbClr val="FFFF00"/>
              </a:buClr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800" smtClean="0">
                <a:sym typeface="Wingdings" pitchFamily="2" charset="2"/>
              </a:rPr>
              <a:t> - Continua terapia con Metilprednisolone: 100mg/die</a:t>
            </a:r>
          </a:p>
          <a:p>
            <a:pPr marL="341313" indent="-341313" eaLnBrk="1" hangingPunct="1">
              <a:buClr>
                <a:srgbClr val="FFFF00"/>
              </a:buClr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800" smtClean="0">
                <a:sym typeface="Wingdings" pitchFamily="2" charset="2"/>
              </a:rPr>
              <a:t> - Dopo 3 sedute di plasma exchange:</a:t>
            </a:r>
          </a:p>
          <a:p>
            <a:pPr marL="341313" indent="-341313" eaLnBrk="1" hangingPunct="1">
              <a:buClr>
                <a:srgbClr val="FFFF00"/>
              </a:buClr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800" smtClean="0">
                <a:sym typeface="Wingdings" pitchFamily="2" charset="2"/>
              </a:rPr>
              <a:t>   Hb 9.7 g/dl (valore partenza 8.5 g/dl), </a:t>
            </a:r>
          </a:p>
          <a:p>
            <a:pPr marL="341313" indent="-341313" eaLnBrk="1" hangingPunct="1">
              <a:buClr>
                <a:srgbClr val="FFFF00"/>
              </a:buClr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800" smtClean="0">
                <a:sym typeface="Wingdings" pitchFamily="2" charset="2"/>
              </a:rPr>
              <a:t>   PLT  104.00/mm3 (valore partenza 11.000/mm3), </a:t>
            </a:r>
          </a:p>
          <a:p>
            <a:pPr marL="341313" indent="-341313" eaLnBrk="1" hangingPunct="1">
              <a:buClr>
                <a:srgbClr val="FFFF00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800" smtClean="0">
                <a:sym typeface="Wingdings" pitchFamily="2" charset="2"/>
              </a:rPr>
              <a:t>   LDH 1450 IU/L</a:t>
            </a:r>
            <a:r>
              <a:rPr lang="it-IT" sz="2800" smtClean="0">
                <a:solidFill>
                  <a:srgbClr val="FF0066"/>
                </a:solidFill>
                <a:sym typeface="Wingdings" pitchFamily="2" charset="2"/>
              </a:rPr>
              <a:t> </a:t>
            </a:r>
            <a:r>
              <a:rPr lang="it-IT" sz="2800" smtClean="0">
                <a:sym typeface="Wingdings" pitchFamily="2" charset="2"/>
              </a:rPr>
              <a:t>(valore di partenza 2800)</a:t>
            </a:r>
          </a:p>
          <a:p>
            <a:pPr marL="341313" indent="-341313" eaLnBrk="1" hangingPunct="1">
              <a:buClr>
                <a:srgbClr val="FFFF00"/>
              </a:buClr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800" smtClean="0"/>
              <a:t>-  Continua plasma exchange </a:t>
            </a:r>
          </a:p>
          <a:p>
            <a:pPr marL="341313" indent="-341313" eaLnBrk="1" hangingPunct="1">
              <a:buClr>
                <a:srgbClr val="FFFF00"/>
              </a:buClr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800" smtClean="0">
              <a:sym typeface="Wingdings" pitchFamily="2" charset="2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107950" y="1052513"/>
            <a:ext cx="896461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Segnaposto contenuto 3"/>
          <p:cNvGraphicFramePr>
            <a:graphicFrameLocks noGrp="1"/>
          </p:cNvGraphicFramePr>
          <p:nvPr>
            <p:ph idx="1"/>
          </p:nvPr>
        </p:nvGraphicFramePr>
        <p:xfrm>
          <a:off x="406400" y="641350"/>
          <a:ext cx="8331200" cy="4710113"/>
        </p:xfrm>
        <a:graphic>
          <a:graphicData uri="http://schemas.openxmlformats.org/presentationml/2006/ole">
            <p:oleObj spid="_x0000_s24629" r:id="rId3" imgW="8327858" imgH="4712616" progId="Excel.Chart.8">
              <p:embed/>
            </p:oleObj>
          </a:graphicData>
        </a:graphic>
      </p:graphicFrame>
      <p:cxnSp>
        <p:nvCxnSpPr>
          <p:cNvPr id="8" name="Connettore 2 7"/>
          <p:cNvCxnSpPr/>
          <p:nvPr/>
        </p:nvCxnSpPr>
        <p:spPr>
          <a:xfrm>
            <a:off x="1741488" y="3716338"/>
            <a:ext cx="0" cy="4333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0" name="CasellaDiTesto 8"/>
          <p:cNvSpPr txBox="1">
            <a:spLocks noChangeArrowheads="1"/>
          </p:cNvSpPr>
          <p:nvPr/>
        </p:nvSpPr>
        <p:spPr bwMode="auto">
          <a:xfrm rot="-5400000">
            <a:off x="1341438" y="3130550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PFC</a:t>
            </a:r>
          </a:p>
        </p:txBody>
      </p:sp>
      <p:cxnSp>
        <p:nvCxnSpPr>
          <p:cNvPr id="10" name="Connettore 2 9"/>
          <p:cNvCxnSpPr/>
          <p:nvPr/>
        </p:nvCxnSpPr>
        <p:spPr>
          <a:xfrm>
            <a:off x="1893888" y="3716338"/>
            <a:ext cx="0" cy="4333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2" name="CasellaDiTesto 10"/>
          <p:cNvSpPr txBox="1">
            <a:spLocks noChangeArrowheads="1"/>
          </p:cNvSpPr>
          <p:nvPr/>
        </p:nvSpPr>
        <p:spPr bwMode="auto">
          <a:xfrm rot="-5400000">
            <a:off x="1493838" y="3130550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12" name="Connettore 2 11"/>
          <p:cNvCxnSpPr/>
          <p:nvPr/>
        </p:nvCxnSpPr>
        <p:spPr>
          <a:xfrm>
            <a:off x="2082800" y="2997200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4" name="CasellaDiTesto 12"/>
          <p:cNvSpPr txBox="1">
            <a:spLocks noChangeArrowheads="1"/>
          </p:cNvSpPr>
          <p:nvPr/>
        </p:nvSpPr>
        <p:spPr bwMode="auto">
          <a:xfrm rot="-5400000">
            <a:off x="1681957" y="2412206"/>
            <a:ext cx="8636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14" name="Connettore 2 13"/>
          <p:cNvCxnSpPr/>
          <p:nvPr/>
        </p:nvCxnSpPr>
        <p:spPr>
          <a:xfrm>
            <a:off x="2227263" y="2924175"/>
            <a:ext cx="0" cy="4333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6" name="CasellaDiTesto 14"/>
          <p:cNvSpPr txBox="1">
            <a:spLocks noChangeArrowheads="1"/>
          </p:cNvSpPr>
          <p:nvPr/>
        </p:nvSpPr>
        <p:spPr bwMode="auto">
          <a:xfrm rot="-5400000">
            <a:off x="1825626" y="2338387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16" name="Connettore 2 15"/>
          <p:cNvCxnSpPr/>
          <p:nvPr/>
        </p:nvCxnSpPr>
        <p:spPr>
          <a:xfrm>
            <a:off x="2700338" y="2708275"/>
            <a:ext cx="0" cy="4333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8" name="CasellaDiTesto 16"/>
          <p:cNvSpPr txBox="1">
            <a:spLocks noChangeArrowheads="1"/>
          </p:cNvSpPr>
          <p:nvPr/>
        </p:nvSpPr>
        <p:spPr bwMode="auto">
          <a:xfrm rot="-5400000">
            <a:off x="2277269" y="2123281"/>
            <a:ext cx="863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18" name="Connettore 2 17"/>
          <p:cNvCxnSpPr/>
          <p:nvPr/>
        </p:nvCxnSpPr>
        <p:spPr>
          <a:xfrm>
            <a:off x="3059113" y="2636838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0" name="CasellaDiTesto 18"/>
          <p:cNvSpPr txBox="1">
            <a:spLocks noChangeArrowheads="1"/>
          </p:cNvSpPr>
          <p:nvPr/>
        </p:nvSpPr>
        <p:spPr bwMode="auto">
          <a:xfrm rot="-5400000">
            <a:off x="2636838" y="2051050"/>
            <a:ext cx="86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20" name="Connettore 2 19"/>
          <p:cNvCxnSpPr/>
          <p:nvPr/>
        </p:nvCxnSpPr>
        <p:spPr>
          <a:xfrm>
            <a:off x="3203575" y="2636838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2" name="CasellaDiTesto 20"/>
          <p:cNvSpPr txBox="1">
            <a:spLocks noChangeArrowheads="1"/>
          </p:cNvSpPr>
          <p:nvPr/>
        </p:nvSpPr>
        <p:spPr bwMode="auto">
          <a:xfrm rot="-5400000">
            <a:off x="2833688" y="2051050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22" name="Connettore 2 21"/>
          <p:cNvCxnSpPr/>
          <p:nvPr/>
        </p:nvCxnSpPr>
        <p:spPr>
          <a:xfrm>
            <a:off x="3419475" y="2636838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4" name="CasellaDiTesto 22"/>
          <p:cNvSpPr txBox="1">
            <a:spLocks noChangeArrowheads="1"/>
          </p:cNvSpPr>
          <p:nvPr/>
        </p:nvSpPr>
        <p:spPr bwMode="auto">
          <a:xfrm rot="-5400000">
            <a:off x="3049588" y="2051050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24" name="Connettore 2 23"/>
          <p:cNvCxnSpPr/>
          <p:nvPr/>
        </p:nvCxnSpPr>
        <p:spPr>
          <a:xfrm>
            <a:off x="3810000" y="2565400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6" name="CasellaDiTesto 24"/>
          <p:cNvSpPr txBox="1">
            <a:spLocks noChangeArrowheads="1"/>
          </p:cNvSpPr>
          <p:nvPr/>
        </p:nvSpPr>
        <p:spPr bwMode="auto">
          <a:xfrm rot="-5400000">
            <a:off x="3409157" y="1978819"/>
            <a:ext cx="865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26" name="Connettore 2 25"/>
          <p:cNvCxnSpPr/>
          <p:nvPr/>
        </p:nvCxnSpPr>
        <p:spPr>
          <a:xfrm>
            <a:off x="3975100" y="2565400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8" name="CasellaDiTesto 26"/>
          <p:cNvSpPr txBox="1">
            <a:spLocks noChangeArrowheads="1"/>
          </p:cNvSpPr>
          <p:nvPr/>
        </p:nvSpPr>
        <p:spPr bwMode="auto">
          <a:xfrm rot="-5400000">
            <a:off x="3572669" y="1978819"/>
            <a:ext cx="865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28" name="Connettore 2 27"/>
          <p:cNvCxnSpPr/>
          <p:nvPr/>
        </p:nvCxnSpPr>
        <p:spPr>
          <a:xfrm>
            <a:off x="4170363" y="2565400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0" name="CasellaDiTesto 28"/>
          <p:cNvSpPr txBox="1">
            <a:spLocks noChangeArrowheads="1"/>
          </p:cNvSpPr>
          <p:nvPr/>
        </p:nvSpPr>
        <p:spPr bwMode="auto">
          <a:xfrm rot="-5400000">
            <a:off x="3769519" y="1978819"/>
            <a:ext cx="865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30" name="Connettore 2 29"/>
          <p:cNvCxnSpPr/>
          <p:nvPr/>
        </p:nvCxnSpPr>
        <p:spPr>
          <a:xfrm>
            <a:off x="4716463" y="2565400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2" name="CasellaDiTesto 30"/>
          <p:cNvSpPr txBox="1">
            <a:spLocks noChangeArrowheads="1"/>
          </p:cNvSpPr>
          <p:nvPr/>
        </p:nvSpPr>
        <p:spPr bwMode="auto">
          <a:xfrm rot="-5400000">
            <a:off x="4272757" y="1978819"/>
            <a:ext cx="865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32" name="Connettore 2 31"/>
          <p:cNvCxnSpPr/>
          <p:nvPr/>
        </p:nvCxnSpPr>
        <p:spPr>
          <a:xfrm>
            <a:off x="5148263" y="2565400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4" name="CasellaDiTesto 32"/>
          <p:cNvSpPr txBox="1">
            <a:spLocks noChangeArrowheads="1"/>
          </p:cNvSpPr>
          <p:nvPr/>
        </p:nvSpPr>
        <p:spPr bwMode="auto">
          <a:xfrm rot="-5400000">
            <a:off x="4725194" y="1978819"/>
            <a:ext cx="865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34" name="Connettore 2 33"/>
          <p:cNvCxnSpPr/>
          <p:nvPr/>
        </p:nvCxnSpPr>
        <p:spPr>
          <a:xfrm>
            <a:off x="5414963" y="2492375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6" name="CasellaDiTesto 34"/>
          <p:cNvSpPr txBox="1">
            <a:spLocks noChangeArrowheads="1"/>
          </p:cNvSpPr>
          <p:nvPr/>
        </p:nvSpPr>
        <p:spPr bwMode="auto">
          <a:xfrm rot="-5400000">
            <a:off x="5014119" y="1907381"/>
            <a:ext cx="863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36" name="Connettore 2 35"/>
          <p:cNvCxnSpPr/>
          <p:nvPr/>
        </p:nvCxnSpPr>
        <p:spPr>
          <a:xfrm>
            <a:off x="6156325" y="2565400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8" name="CasellaDiTesto 36"/>
          <p:cNvSpPr txBox="1">
            <a:spLocks noChangeArrowheads="1"/>
          </p:cNvSpPr>
          <p:nvPr/>
        </p:nvSpPr>
        <p:spPr bwMode="auto">
          <a:xfrm rot="-5400000">
            <a:off x="5714207" y="1978819"/>
            <a:ext cx="865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38" name="Connettore 2 37"/>
          <p:cNvCxnSpPr/>
          <p:nvPr/>
        </p:nvCxnSpPr>
        <p:spPr>
          <a:xfrm>
            <a:off x="6732588" y="2492375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10" name="CasellaDiTesto 38"/>
          <p:cNvSpPr txBox="1">
            <a:spLocks noChangeArrowheads="1"/>
          </p:cNvSpPr>
          <p:nvPr/>
        </p:nvSpPr>
        <p:spPr bwMode="auto">
          <a:xfrm rot="-5400000">
            <a:off x="6291263" y="1906588"/>
            <a:ext cx="86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40" name="Connettore 2 39"/>
          <p:cNvCxnSpPr/>
          <p:nvPr/>
        </p:nvCxnSpPr>
        <p:spPr>
          <a:xfrm>
            <a:off x="6948488" y="2492375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12" name="CasellaDiTesto 40"/>
          <p:cNvSpPr txBox="1">
            <a:spLocks noChangeArrowheads="1"/>
          </p:cNvSpPr>
          <p:nvPr/>
        </p:nvSpPr>
        <p:spPr bwMode="auto">
          <a:xfrm rot="-5400000">
            <a:off x="6507163" y="1906587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42" name="Connettore 2 41"/>
          <p:cNvCxnSpPr/>
          <p:nvPr/>
        </p:nvCxnSpPr>
        <p:spPr>
          <a:xfrm>
            <a:off x="7194550" y="1989138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14" name="CasellaDiTesto 42"/>
          <p:cNvSpPr txBox="1">
            <a:spLocks noChangeArrowheads="1"/>
          </p:cNvSpPr>
          <p:nvPr/>
        </p:nvSpPr>
        <p:spPr bwMode="auto">
          <a:xfrm rot="-5400000">
            <a:off x="6794501" y="1403350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44" name="Connettore 2 43"/>
          <p:cNvCxnSpPr/>
          <p:nvPr/>
        </p:nvCxnSpPr>
        <p:spPr>
          <a:xfrm>
            <a:off x="1577975" y="3716338"/>
            <a:ext cx="0" cy="4333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16" name="CasellaDiTesto 44"/>
          <p:cNvSpPr txBox="1">
            <a:spLocks noChangeArrowheads="1"/>
          </p:cNvSpPr>
          <p:nvPr/>
        </p:nvSpPr>
        <p:spPr bwMode="auto">
          <a:xfrm rot="-5400000">
            <a:off x="1177926" y="3130550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PFC</a:t>
            </a:r>
          </a:p>
        </p:txBody>
      </p:sp>
      <p:cxnSp>
        <p:nvCxnSpPr>
          <p:cNvPr id="46" name="Connettore 2 45"/>
          <p:cNvCxnSpPr/>
          <p:nvPr/>
        </p:nvCxnSpPr>
        <p:spPr>
          <a:xfrm>
            <a:off x="3635375" y="2636838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18" name="CasellaDiTesto 46"/>
          <p:cNvSpPr txBox="1">
            <a:spLocks noChangeArrowheads="1"/>
          </p:cNvSpPr>
          <p:nvPr/>
        </p:nvSpPr>
        <p:spPr bwMode="auto">
          <a:xfrm rot="-5400000">
            <a:off x="3265488" y="2051050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PFC</a:t>
            </a:r>
          </a:p>
        </p:txBody>
      </p:sp>
      <p:cxnSp>
        <p:nvCxnSpPr>
          <p:cNvPr id="48" name="Connettore 2 47"/>
          <p:cNvCxnSpPr/>
          <p:nvPr/>
        </p:nvCxnSpPr>
        <p:spPr>
          <a:xfrm>
            <a:off x="4932363" y="2565400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20" name="CasellaDiTesto 48"/>
          <p:cNvSpPr txBox="1">
            <a:spLocks noChangeArrowheads="1"/>
          </p:cNvSpPr>
          <p:nvPr/>
        </p:nvSpPr>
        <p:spPr bwMode="auto">
          <a:xfrm rot="-5400000">
            <a:off x="4490244" y="1978819"/>
            <a:ext cx="865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PFC</a:t>
            </a:r>
          </a:p>
        </p:txBody>
      </p:sp>
      <p:cxnSp>
        <p:nvCxnSpPr>
          <p:cNvPr id="50" name="Connettore 2 49"/>
          <p:cNvCxnSpPr/>
          <p:nvPr/>
        </p:nvCxnSpPr>
        <p:spPr>
          <a:xfrm>
            <a:off x="5702300" y="2565400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22" name="CasellaDiTesto 50"/>
          <p:cNvSpPr txBox="1">
            <a:spLocks noChangeArrowheads="1"/>
          </p:cNvSpPr>
          <p:nvPr/>
        </p:nvSpPr>
        <p:spPr bwMode="auto">
          <a:xfrm rot="-5400000">
            <a:off x="5301457" y="1978819"/>
            <a:ext cx="865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PFC</a:t>
            </a:r>
          </a:p>
        </p:txBody>
      </p:sp>
      <p:cxnSp>
        <p:nvCxnSpPr>
          <p:cNvPr id="52" name="Connettore 2 51"/>
          <p:cNvCxnSpPr/>
          <p:nvPr/>
        </p:nvCxnSpPr>
        <p:spPr>
          <a:xfrm>
            <a:off x="6875463" y="1341438"/>
            <a:ext cx="0" cy="43180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24" name="CasellaDiTesto 52"/>
          <p:cNvSpPr txBox="1">
            <a:spLocks noChangeArrowheads="1"/>
          </p:cNvSpPr>
          <p:nvPr/>
        </p:nvSpPr>
        <p:spPr bwMode="auto">
          <a:xfrm>
            <a:off x="6156325" y="981075"/>
            <a:ext cx="1476375" cy="3683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chemeClr val="tx2"/>
                </a:solidFill>
              </a:rPr>
              <a:t>RITUXIMAB</a:t>
            </a:r>
          </a:p>
        </p:txBody>
      </p:sp>
      <p:cxnSp>
        <p:nvCxnSpPr>
          <p:cNvPr id="54" name="Connettore 2 53"/>
          <p:cNvCxnSpPr/>
          <p:nvPr/>
        </p:nvCxnSpPr>
        <p:spPr>
          <a:xfrm>
            <a:off x="8459788" y="1341438"/>
            <a:ext cx="0" cy="43180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26" name="CasellaDiTesto 54"/>
          <p:cNvSpPr txBox="1">
            <a:spLocks noChangeArrowheads="1"/>
          </p:cNvSpPr>
          <p:nvPr/>
        </p:nvSpPr>
        <p:spPr bwMode="auto">
          <a:xfrm>
            <a:off x="7667625" y="981075"/>
            <a:ext cx="1476375" cy="3683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chemeClr val="tx2"/>
                </a:solidFill>
              </a:rPr>
              <a:t>RITUXIMAB</a:t>
            </a:r>
          </a:p>
        </p:txBody>
      </p:sp>
      <p:cxnSp>
        <p:nvCxnSpPr>
          <p:cNvPr id="56" name="Connettore 2 55"/>
          <p:cNvCxnSpPr/>
          <p:nvPr/>
        </p:nvCxnSpPr>
        <p:spPr>
          <a:xfrm>
            <a:off x="7483475" y="1916113"/>
            <a:ext cx="0" cy="4333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28" name="CasellaDiTesto 56"/>
          <p:cNvSpPr txBox="1">
            <a:spLocks noChangeArrowheads="1"/>
          </p:cNvSpPr>
          <p:nvPr/>
        </p:nvSpPr>
        <p:spPr bwMode="auto">
          <a:xfrm rot="-5400000">
            <a:off x="7082632" y="1331119"/>
            <a:ext cx="8636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Segnaposto contenuto 3"/>
          <p:cNvGraphicFramePr>
            <a:graphicFrameLocks noGrp="1"/>
          </p:cNvGraphicFramePr>
          <p:nvPr>
            <p:ph idx="1"/>
          </p:nvPr>
        </p:nvGraphicFramePr>
        <p:xfrm>
          <a:off x="406400" y="641350"/>
          <a:ext cx="8331200" cy="5535613"/>
        </p:xfrm>
        <a:graphic>
          <a:graphicData uri="http://schemas.openxmlformats.org/presentationml/2006/ole">
            <p:oleObj spid="_x0000_s25654" r:id="rId3" imgW="8327858" imgH="5535648" progId="Excel.Chart.8">
              <p:embed/>
            </p:oleObj>
          </a:graphicData>
        </a:graphic>
      </p:graphicFrame>
      <p:cxnSp>
        <p:nvCxnSpPr>
          <p:cNvPr id="5" name="Connettore 2 4"/>
          <p:cNvCxnSpPr/>
          <p:nvPr/>
        </p:nvCxnSpPr>
        <p:spPr>
          <a:xfrm>
            <a:off x="1257300" y="3213100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4" name="CasellaDiTesto 5"/>
          <p:cNvSpPr txBox="1">
            <a:spLocks noChangeArrowheads="1"/>
          </p:cNvSpPr>
          <p:nvPr/>
        </p:nvSpPr>
        <p:spPr bwMode="auto">
          <a:xfrm rot="-5400000">
            <a:off x="857251" y="2627312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PFC</a:t>
            </a:r>
          </a:p>
        </p:txBody>
      </p:sp>
      <p:cxnSp>
        <p:nvCxnSpPr>
          <p:cNvPr id="7" name="Connettore 2 6"/>
          <p:cNvCxnSpPr/>
          <p:nvPr/>
        </p:nvCxnSpPr>
        <p:spPr>
          <a:xfrm>
            <a:off x="1409700" y="3213100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CasellaDiTesto 7"/>
          <p:cNvSpPr txBox="1">
            <a:spLocks noChangeArrowheads="1"/>
          </p:cNvSpPr>
          <p:nvPr/>
        </p:nvSpPr>
        <p:spPr bwMode="auto">
          <a:xfrm rot="-5400000">
            <a:off x="1009651" y="2627312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9" name="Connettore 2 8"/>
          <p:cNvCxnSpPr/>
          <p:nvPr/>
        </p:nvCxnSpPr>
        <p:spPr>
          <a:xfrm>
            <a:off x="1598613" y="2924175"/>
            <a:ext cx="0" cy="4333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8" name="CasellaDiTesto 9"/>
          <p:cNvSpPr txBox="1">
            <a:spLocks noChangeArrowheads="1"/>
          </p:cNvSpPr>
          <p:nvPr/>
        </p:nvSpPr>
        <p:spPr bwMode="auto">
          <a:xfrm rot="-5400000">
            <a:off x="1177926" y="2266950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11" name="Connettore 2 10"/>
          <p:cNvCxnSpPr/>
          <p:nvPr/>
        </p:nvCxnSpPr>
        <p:spPr>
          <a:xfrm>
            <a:off x="1741488" y="2852738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0" name="CasellaDiTesto 11"/>
          <p:cNvSpPr txBox="1">
            <a:spLocks noChangeArrowheads="1"/>
          </p:cNvSpPr>
          <p:nvPr/>
        </p:nvSpPr>
        <p:spPr bwMode="auto">
          <a:xfrm rot="-5400000">
            <a:off x="1341438" y="2266950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13" name="Connettore 2 12"/>
          <p:cNvCxnSpPr/>
          <p:nvPr/>
        </p:nvCxnSpPr>
        <p:spPr>
          <a:xfrm>
            <a:off x="2122488" y="2636838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2" name="CasellaDiTesto 13"/>
          <p:cNvSpPr txBox="1">
            <a:spLocks noChangeArrowheads="1"/>
          </p:cNvSpPr>
          <p:nvPr/>
        </p:nvSpPr>
        <p:spPr bwMode="auto">
          <a:xfrm rot="-5400000">
            <a:off x="1721644" y="2051844"/>
            <a:ext cx="863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15" name="Connettore 2 14"/>
          <p:cNvCxnSpPr/>
          <p:nvPr/>
        </p:nvCxnSpPr>
        <p:spPr>
          <a:xfrm>
            <a:off x="2555875" y="2565400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4" name="CasellaDiTesto 15"/>
          <p:cNvSpPr txBox="1">
            <a:spLocks noChangeArrowheads="1"/>
          </p:cNvSpPr>
          <p:nvPr/>
        </p:nvSpPr>
        <p:spPr bwMode="auto">
          <a:xfrm rot="-5400000">
            <a:off x="2113757" y="1978819"/>
            <a:ext cx="865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17" name="Connettore 2 16"/>
          <p:cNvCxnSpPr/>
          <p:nvPr/>
        </p:nvCxnSpPr>
        <p:spPr>
          <a:xfrm>
            <a:off x="2678113" y="2565400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6" name="CasellaDiTesto 17"/>
          <p:cNvSpPr txBox="1">
            <a:spLocks noChangeArrowheads="1"/>
          </p:cNvSpPr>
          <p:nvPr/>
        </p:nvSpPr>
        <p:spPr bwMode="auto">
          <a:xfrm rot="-5400000">
            <a:off x="2277269" y="1978819"/>
            <a:ext cx="865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19" name="Connettore 2 18"/>
          <p:cNvCxnSpPr/>
          <p:nvPr/>
        </p:nvCxnSpPr>
        <p:spPr>
          <a:xfrm>
            <a:off x="2894013" y="2565400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8" name="CasellaDiTesto 19"/>
          <p:cNvSpPr txBox="1">
            <a:spLocks noChangeArrowheads="1"/>
          </p:cNvSpPr>
          <p:nvPr/>
        </p:nvSpPr>
        <p:spPr bwMode="auto">
          <a:xfrm rot="-5400000">
            <a:off x="2493169" y="1978819"/>
            <a:ext cx="865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21" name="Connettore 2 20"/>
          <p:cNvCxnSpPr/>
          <p:nvPr/>
        </p:nvCxnSpPr>
        <p:spPr>
          <a:xfrm>
            <a:off x="3325813" y="2492375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0" name="CasellaDiTesto 21"/>
          <p:cNvSpPr txBox="1">
            <a:spLocks noChangeArrowheads="1"/>
          </p:cNvSpPr>
          <p:nvPr/>
        </p:nvSpPr>
        <p:spPr bwMode="auto">
          <a:xfrm rot="-5400000">
            <a:off x="2925763" y="1906587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23" name="Connettore 2 22"/>
          <p:cNvCxnSpPr/>
          <p:nvPr/>
        </p:nvCxnSpPr>
        <p:spPr>
          <a:xfrm>
            <a:off x="3490913" y="2492375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2" name="CasellaDiTesto 23"/>
          <p:cNvSpPr txBox="1">
            <a:spLocks noChangeArrowheads="1"/>
          </p:cNvSpPr>
          <p:nvPr/>
        </p:nvSpPr>
        <p:spPr bwMode="auto">
          <a:xfrm rot="-5400000">
            <a:off x="3089276" y="1906587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25" name="Connettore 2 24"/>
          <p:cNvCxnSpPr/>
          <p:nvPr/>
        </p:nvCxnSpPr>
        <p:spPr>
          <a:xfrm>
            <a:off x="3686175" y="2492375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4" name="CasellaDiTesto 25"/>
          <p:cNvSpPr txBox="1">
            <a:spLocks noChangeArrowheads="1"/>
          </p:cNvSpPr>
          <p:nvPr/>
        </p:nvSpPr>
        <p:spPr bwMode="auto">
          <a:xfrm rot="-5400000">
            <a:off x="3286126" y="1906587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27" name="Connettore 2 26"/>
          <p:cNvCxnSpPr/>
          <p:nvPr/>
        </p:nvCxnSpPr>
        <p:spPr>
          <a:xfrm>
            <a:off x="4140200" y="2492375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6" name="CasellaDiTesto 27"/>
          <p:cNvSpPr txBox="1">
            <a:spLocks noChangeArrowheads="1"/>
          </p:cNvSpPr>
          <p:nvPr/>
        </p:nvSpPr>
        <p:spPr bwMode="auto">
          <a:xfrm rot="-5400000">
            <a:off x="3698876" y="1906587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29" name="Connettore 2 28"/>
          <p:cNvCxnSpPr/>
          <p:nvPr/>
        </p:nvCxnSpPr>
        <p:spPr>
          <a:xfrm>
            <a:off x="4549775" y="2492375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8" name="CasellaDiTesto 29"/>
          <p:cNvSpPr txBox="1">
            <a:spLocks noChangeArrowheads="1"/>
          </p:cNvSpPr>
          <p:nvPr/>
        </p:nvSpPr>
        <p:spPr bwMode="auto">
          <a:xfrm rot="-5400000">
            <a:off x="4149726" y="1906587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31" name="Connettore 2 30"/>
          <p:cNvCxnSpPr/>
          <p:nvPr/>
        </p:nvCxnSpPr>
        <p:spPr>
          <a:xfrm>
            <a:off x="4930775" y="2420938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30" name="CasellaDiTesto 31"/>
          <p:cNvSpPr txBox="1">
            <a:spLocks noChangeArrowheads="1"/>
          </p:cNvSpPr>
          <p:nvPr/>
        </p:nvSpPr>
        <p:spPr bwMode="auto">
          <a:xfrm rot="-5400000">
            <a:off x="4529932" y="1835944"/>
            <a:ext cx="8636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33" name="Connettore 2 32"/>
          <p:cNvCxnSpPr/>
          <p:nvPr/>
        </p:nvCxnSpPr>
        <p:spPr>
          <a:xfrm>
            <a:off x="5557838" y="2492375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32" name="CasellaDiTesto 33"/>
          <p:cNvSpPr txBox="1">
            <a:spLocks noChangeArrowheads="1"/>
          </p:cNvSpPr>
          <p:nvPr/>
        </p:nvSpPr>
        <p:spPr bwMode="auto">
          <a:xfrm rot="-5400000">
            <a:off x="5157788" y="1906587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35" name="Connettore 2 34"/>
          <p:cNvCxnSpPr/>
          <p:nvPr/>
        </p:nvCxnSpPr>
        <p:spPr>
          <a:xfrm>
            <a:off x="5940425" y="2420938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34" name="CasellaDiTesto 35"/>
          <p:cNvSpPr txBox="1">
            <a:spLocks noChangeArrowheads="1"/>
          </p:cNvSpPr>
          <p:nvPr/>
        </p:nvSpPr>
        <p:spPr bwMode="auto">
          <a:xfrm rot="-5400000">
            <a:off x="5446713" y="1835150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37" name="Connettore 2 36"/>
          <p:cNvCxnSpPr/>
          <p:nvPr/>
        </p:nvCxnSpPr>
        <p:spPr>
          <a:xfrm>
            <a:off x="6227763" y="2420938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36" name="CasellaDiTesto 37"/>
          <p:cNvSpPr txBox="1">
            <a:spLocks noChangeArrowheads="1"/>
          </p:cNvSpPr>
          <p:nvPr/>
        </p:nvSpPr>
        <p:spPr bwMode="auto">
          <a:xfrm rot="-5400000">
            <a:off x="5786438" y="1835150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39" name="Connettore 2 38"/>
          <p:cNvCxnSpPr/>
          <p:nvPr/>
        </p:nvCxnSpPr>
        <p:spPr>
          <a:xfrm>
            <a:off x="6875463" y="2492375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38" name="CasellaDiTesto 39"/>
          <p:cNvSpPr txBox="1">
            <a:spLocks noChangeArrowheads="1"/>
          </p:cNvSpPr>
          <p:nvPr/>
        </p:nvSpPr>
        <p:spPr bwMode="auto">
          <a:xfrm rot="-5400000">
            <a:off x="6434138" y="1906587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41" name="Connettore 2 40"/>
          <p:cNvCxnSpPr/>
          <p:nvPr/>
        </p:nvCxnSpPr>
        <p:spPr>
          <a:xfrm>
            <a:off x="1093788" y="3213100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40" name="CasellaDiTesto 41"/>
          <p:cNvSpPr txBox="1">
            <a:spLocks noChangeArrowheads="1"/>
          </p:cNvSpPr>
          <p:nvPr/>
        </p:nvSpPr>
        <p:spPr bwMode="auto">
          <a:xfrm rot="-5400000">
            <a:off x="693738" y="2627312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PFC</a:t>
            </a:r>
          </a:p>
        </p:txBody>
      </p:sp>
      <p:cxnSp>
        <p:nvCxnSpPr>
          <p:cNvPr id="43" name="Connettore 2 42"/>
          <p:cNvCxnSpPr/>
          <p:nvPr/>
        </p:nvCxnSpPr>
        <p:spPr>
          <a:xfrm>
            <a:off x="3109913" y="2565400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42" name="CasellaDiTesto 43"/>
          <p:cNvSpPr txBox="1">
            <a:spLocks noChangeArrowheads="1"/>
          </p:cNvSpPr>
          <p:nvPr/>
        </p:nvSpPr>
        <p:spPr bwMode="auto">
          <a:xfrm rot="-5400000">
            <a:off x="2709069" y="1978819"/>
            <a:ext cx="865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PFC</a:t>
            </a:r>
          </a:p>
        </p:txBody>
      </p:sp>
      <p:cxnSp>
        <p:nvCxnSpPr>
          <p:cNvPr id="45" name="Connettore 2 44"/>
          <p:cNvCxnSpPr/>
          <p:nvPr/>
        </p:nvCxnSpPr>
        <p:spPr>
          <a:xfrm>
            <a:off x="4356100" y="2492375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44" name="CasellaDiTesto 45"/>
          <p:cNvSpPr txBox="1">
            <a:spLocks noChangeArrowheads="1"/>
          </p:cNvSpPr>
          <p:nvPr/>
        </p:nvSpPr>
        <p:spPr bwMode="auto">
          <a:xfrm rot="-5400000">
            <a:off x="3914776" y="1906587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PFC</a:t>
            </a:r>
          </a:p>
        </p:txBody>
      </p:sp>
      <p:cxnSp>
        <p:nvCxnSpPr>
          <p:cNvPr id="47" name="Connettore 2 46"/>
          <p:cNvCxnSpPr/>
          <p:nvPr/>
        </p:nvCxnSpPr>
        <p:spPr>
          <a:xfrm>
            <a:off x="5218113" y="2492375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46" name="CasellaDiTesto 47"/>
          <p:cNvSpPr txBox="1">
            <a:spLocks noChangeArrowheads="1"/>
          </p:cNvSpPr>
          <p:nvPr/>
        </p:nvSpPr>
        <p:spPr bwMode="auto">
          <a:xfrm rot="-5400000">
            <a:off x="4818063" y="1906587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PFC</a:t>
            </a:r>
          </a:p>
        </p:txBody>
      </p:sp>
      <p:cxnSp>
        <p:nvCxnSpPr>
          <p:cNvPr id="49" name="Connettore 2 48"/>
          <p:cNvCxnSpPr/>
          <p:nvPr/>
        </p:nvCxnSpPr>
        <p:spPr>
          <a:xfrm>
            <a:off x="6624638" y="1412875"/>
            <a:ext cx="0" cy="43180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48" name="CasellaDiTesto 49"/>
          <p:cNvSpPr txBox="1">
            <a:spLocks noChangeArrowheads="1"/>
          </p:cNvSpPr>
          <p:nvPr/>
        </p:nvSpPr>
        <p:spPr bwMode="auto">
          <a:xfrm>
            <a:off x="5903913" y="1052513"/>
            <a:ext cx="1476375" cy="3698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chemeClr val="tx2"/>
                </a:solidFill>
              </a:rPr>
              <a:t>RITUXIMAB</a:t>
            </a:r>
          </a:p>
        </p:txBody>
      </p:sp>
      <p:cxnSp>
        <p:nvCxnSpPr>
          <p:cNvPr id="51" name="Connettore 2 50"/>
          <p:cNvCxnSpPr/>
          <p:nvPr/>
        </p:nvCxnSpPr>
        <p:spPr>
          <a:xfrm>
            <a:off x="8424863" y="1412875"/>
            <a:ext cx="0" cy="43180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50" name="CasellaDiTesto 51"/>
          <p:cNvSpPr txBox="1">
            <a:spLocks noChangeArrowheads="1"/>
          </p:cNvSpPr>
          <p:nvPr/>
        </p:nvSpPr>
        <p:spPr bwMode="auto">
          <a:xfrm>
            <a:off x="7632700" y="1052513"/>
            <a:ext cx="1476375" cy="3698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chemeClr val="tx2"/>
                </a:solidFill>
              </a:rPr>
              <a:t>RITUXIMAB</a:t>
            </a:r>
          </a:p>
        </p:txBody>
      </p:sp>
      <p:cxnSp>
        <p:nvCxnSpPr>
          <p:cNvPr id="53" name="Connettore 2 52"/>
          <p:cNvCxnSpPr/>
          <p:nvPr/>
        </p:nvCxnSpPr>
        <p:spPr>
          <a:xfrm>
            <a:off x="7092950" y="2420938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52" name="CasellaDiTesto 53"/>
          <p:cNvSpPr txBox="1">
            <a:spLocks noChangeArrowheads="1"/>
          </p:cNvSpPr>
          <p:nvPr/>
        </p:nvSpPr>
        <p:spPr bwMode="auto">
          <a:xfrm rot="-5400000">
            <a:off x="6723063" y="1835150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sp>
        <p:nvSpPr>
          <p:cNvPr id="25653" name="CasellaDiTesto 54"/>
          <p:cNvSpPr txBox="1">
            <a:spLocks noChangeArrowheads="1"/>
          </p:cNvSpPr>
          <p:nvPr/>
        </p:nvSpPr>
        <p:spPr bwMode="auto">
          <a:xfrm rot="-5400000">
            <a:off x="-68263" y="3100388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/>
              <a:t>g/dl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Segnaposto contenuto 3"/>
          <p:cNvGraphicFramePr>
            <a:graphicFrameLocks noGrp="1"/>
          </p:cNvGraphicFramePr>
          <p:nvPr>
            <p:ph idx="1"/>
          </p:nvPr>
        </p:nvGraphicFramePr>
        <p:xfrm>
          <a:off x="406400" y="930275"/>
          <a:ext cx="8331200" cy="5246688"/>
        </p:xfrm>
        <a:graphic>
          <a:graphicData uri="http://schemas.openxmlformats.org/presentationml/2006/ole">
            <p:oleObj spid="_x0000_s26678" r:id="rId3" imgW="8327858" imgH="5243014" progId="Excel.Chart.8">
              <p:embed/>
            </p:oleObj>
          </a:graphicData>
        </a:graphic>
      </p:graphicFrame>
      <p:sp>
        <p:nvSpPr>
          <p:cNvPr id="26627" name="CasellaDiTesto 4"/>
          <p:cNvSpPr txBox="1">
            <a:spLocks noChangeArrowheads="1"/>
          </p:cNvSpPr>
          <p:nvPr/>
        </p:nvSpPr>
        <p:spPr bwMode="auto">
          <a:xfrm rot="-5400000">
            <a:off x="-68263" y="2884488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/>
              <a:t>IU/L</a:t>
            </a:r>
          </a:p>
        </p:txBody>
      </p:sp>
      <p:cxnSp>
        <p:nvCxnSpPr>
          <p:cNvPr id="6" name="Connettore 2 5"/>
          <p:cNvCxnSpPr/>
          <p:nvPr/>
        </p:nvCxnSpPr>
        <p:spPr>
          <a:xfrm>
            <a:off x="1473200" y="2205038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9" name="CasellaDiTesto 6"/>
          <p:cNvSpPr txBox="1">
            <a:spLocks noChangeArrowheads="1"/>
          </p:cNvSpPr>
          <p:nvPr/>
        </p:nvSpPr>
        <p:spPr bwMode="auto">
          <a:xfrm rot="-5400000">
            <a:off x="1073151" y="1619250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PFC</a:t>
            </a:r>
          </a:p>
        </p:txBody>
      </p:sp>
      <p:cxnSp>
        <p:nvCxnSpPr>
          <p:cNvPr id="8" name="Connettore 2 7"/>
          <p:cNvCxnSpPr/>
          <p:nvPr/>
        </p:nvCxnSpPr>
        <p:spPr>
          <a:xfrm>
            <a:off x="1625600" y="2205038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1" name="CasellaDiTesto 8"/>
          <p:cNvSpPr txBox="1">
            <a:spLocks noChangeArrowheads="1"/>
          </p:cNvSpPr>
          <p:nvPr/>
        </p:nvSpPr>
        <p:spPr bwMode="auto">
          <a:xfrm rot="-5400000">
            <a:off x="1225551" y="1619250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10" name="Connettore 2 9"/>
          <p:cNvCxnSpPr/>
          <p:nvPr/>
        </p:nvCxnSpPr>
        <p:spPr>
          <a:xfrm>
            <a:off x="1814513" y="3573463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3" name="CasellaDiTesto 10"/>
          <p:cNvSpPr txBox="1">
            <a:spLocks noChangeArrowheads="1"/>
          </p:cNvSpPr>
          <p:nvPr/>
        </p:nvSpPr>
        <p:spPr bwMode="auto">
          <a:xfrm rot="-5400000">
            <a:off x="1393032" y="2986881"/>
            <a:ext cx="865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12" name="Connettore 2 11"/>
          <p:cNvCxnSpPr/>
          <p:nvPr/>
        </p:nvCxnSpPr>
        <p:spPr>
          <a:xfrm>
            <a:off x="1958975" y="3500438"/>
            <a:ext cx="0" cy="4333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5" name="CasellaDiTesto 12"/>
          <p:cNvSpPr txBox="1">
            <a:spLocks noChangeArrowheads="1"/>
          </p:cNvSpPr>
          <p:nvPr/>
        </p:nvSpPr>
        <p:spPr bwMode="auto">
          <a:xfrm rot="-5400000">
            <a:off x="1557338" y="2914650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14" name="Connettore 2 13"/>
          <p:cNvCxnSpPr/>
          <p:nvPr/>
        </p:nvCxnSpPr>
        <p:spPr>
          <a:xfrm>
            <a:off x="2195513" y="3716338"/>
            <a:ext cx="0" cy="4333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7" name="CasellaDiTesto 14"/>
          <p:cNvSpPr txBox="1">
            <a:spLocks noChangeArrowheads="1"/>
          </p:cNvSpPr>
          <p:nvPr/>
        </p:nvSpPr>
        <p:spPr bwMode="auto">
          <a:xfrm rot="-5400000">
            <a:off x="1772444" y="3131344"/>
            <a:ext cx="863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16" name="Connettore 2 15"/>
          <p:cNvCxnSpPr/>
          <p:nvPr/>
        </p:nvCxnSpPr>
        <p:spPr>
          <a:xfrm>
            <a:off x="2678113" y="3644900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9" name="CasellaDiTesto 16"/>
          <p:cNvSpPr txBox="1">
            <a:spLocks noChangeArrowheads="1"/>
          </p:cNvSpPr>
          <p:nvPr/>
        </p:nvSpPr>
        <p:spPr bwMode="auto">
          <a:xfrm rot="-5400000">
            <a:off x="2278063" y="3059112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18" name="Connettore 2 17"/>
          <p:cNvCxnSpPr/>
          <p:nvPr/>
        </p:nvCxnSpPr>
        <p:spPr>
          <a:xfrm>
            <a:off x="2894013" y="4005263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1" name="CasellaDiTesto 18"/>
          <p:cNvSpPr txBox="1">
            <a:spLocks noChangeArrowheads="1"/>
          </p:cNvSpPr>
          <p:nvPr/>
        </p:nvSpPr>
        <p:spPr bwMode="auto">
          <a:xfrm rot="-5400000">
            <a:off x="2493963" y="3059112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20" name="Connettore 2 19"/>
          <p:cNvCxnSpPr/>
          <p:nvPr/>
        </p:nvCxnSpPr>
        <p:spPr>
          <a:xfrm>
            <a:off x="3109913" y="4005263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3" name="CasellaDiTesto 20"/>
          <p:cNvSpPr txBox="1">
            <a:spLocks noChangeArrowheads="1"/>
          </p:cNvSpPr>
          <p:nvPr/>
        </p:nvSpPr>
        <p:spPr bwMode="auto">
          <a:xfrm rot="-5400000">
            <a:off x="2709863" y="3419475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22" name="Connettore 2 21"/>
          <p:cNvCxnSpPr/>
          <p:nvPr/>
        </p:nvCxnSpPr>
        <p:spPr>
          <a:xfrm>
            <a:off x="3541713" y="3933825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5" name="CasellaDiTesto 22"/>
          <p:cNvSpPr txBox="1">
            <a:spLocks noChangeArrowheads="1"/>
          </p:cNvSpPr>
          <p:nvPr/>
        </p:nvSpPr>
        <p:spPr bwMode="auto">
          <a:xfrm rot="-5400000">
            <a:off x="3140869" y="3347244"/>
            <a:ext cx="865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24" name="Connettore 2 23"/>
          <p:cNvCxnSpPr/>
          <p:nvPr/>
        </p:nvCxnSpPr>
        <p:spPr>
          <a:xfrm>
            <a:off x="3706813" y="3933825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7" name="CasellaDiTesto 24"/>
          <p:cNvSpPr txBox="1">
            <a:spLocks noChangeArrowheads="1"/>
          </p:cNvSpPr>
          <p:nvPr/>
        </p:nvSpPr>
        <p:spPr bwMode="auto">
          <a:xfrm rot="-5400000">
            <a:off x="3304382" y="3347244"/>
            <a:ext cx="865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26" name="Connettore 2 25"/>
          <p:cNvCxnSpPr/>
          <p:nvPr/>
        </p:nvCxnSpPr>
        <p:spPr>
          <a:xfrm>
            <a:off x="3902075" y="3933825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9" name="CasellaDiTesto 26"/>
          <p:cNvSpPr txBox="1">
            <a:spLocks noChangeArrowheads="1"/>
          </p:cNvSpPr>
          <p:nvPr/>
        </p:nvSpPr>
        <p:spPr bwMode="auto">
          <a:xfrm rot="-5400000">
            <a:off x="3501232" y="3347244"/>
            <a:ext cx="865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28" name="Connettore 2 27"/>
          <p:cNvCxnSpPr/>
          <p:nvPr/>
        </p:nvCxnSpPr>
        <p:spPr>
          <a:xfrm>
            <a:off x="4262438" y="3933825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1" name="CasellaDiTesto 28"/>
          <p:cNvSpPr txBox="1">
            <a:spLocks noChangeArrowheads="1"/>
          </p:cNvSpPr>
          <p:nvPr/>
        </p:nvSpPr>
        <p:spPr bwMode="auto">
          <a:xfrm rot="-5400000">
            <a:off x="3861594" y="3347244"/>
            <a:ext cx="865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30" name="Connettore 2 29"/>
          <p:cNvCxnSpPr/>
          <p:nvPr/>
        </p:nvCxnSpPr>
        <p:spPr>
          <a:xfrm>
            <a:off x="4859338" y="3933825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3" name="CasellaDiTesto 30"/>
          <p:cNvSpPr txBox="1">
            <a:spLocks noChangeArrowheads="1"/>
          </p:cNvSpPr>
          <p:nvPr/>
        </p:nvSpPr>
        <p:spPr bwMode="auto">
          <a:xfrm rot="-5400000">
            <a:off x="4417219" y="3347244"/>
            <a:ext cx="865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32" name="Connettore 2 31"/>
          <p:cNvCxnSpPr/>
          <p:nvPr/>
        </p:nvCxnSpPr>
        <p:spPr>
          <a:xfrm>
            <a:off x="5146675" y="3860800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5" name="CasellaDiTesto 32"/>
          <p:cNvSpPr txBox="1">
            <a:spLocks noChangeArrowheads="1"/>
          </p:cNvSpPr>
          <p:nvPr/>
        </p:nvSpPr>
        <p:spPr bwMode="auto">
          <a:xfrm rot="-5400000">
            <a:off x="4745832" y="3275806"/>
            <a:ext cx="8636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34" name="Connettore 2 33"/>
          <p:cNvCxnSpPr/>
          <p:nvPr/>
        </p:nvCxnSpPr>
        <p:spPr>
          <a:xfrm>
            <a:off x="5724525" y="3933825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7" name="CasellaDiTesto 34"/>
          <p:cNvSpPr txBox="1">
            <a:spLocks noChangeArrowheads="1"/>
          </p:cNvSpPr>
          <p:nvPr/>
        </p:nvSpPr>
        <p:spPr bwMode="auto">
          <a:xfrm rot="-5400000">
            <a:off x="5301457" y="3347244"/>
            <a:ext cx="865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36" name="Connettore 2 35"/>
          <p:cNvCxnSpPr/>
          <p:nvPr/>
        </p:nvCxnSpPr>
        <p:spPr>
          <a:xfrm>
            <a:off x="6278563" y="3860800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9" name="CasellaDiTesto 36"/>
          <p:cNvSpPr txBox="1">
            <a:spLocks noChangeArrowheads="1"/>
          </p:cNvSpPr>
          <p:nvPr/>
        </p:nvSpPr>
        <p:spPr bwMode="auto">
          <a:xfrm rot="-5400000">
            <a:off x="5878513" y="3275012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38" name="Connettore 2 37"/>
          <p:cNvCxnSpPr/>
          <p:nvPr/>
        </p:nvCxnSpPr>
        <p:spPr>
          <a:xfrm>
            <a:off x="6567488" y="3860800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61" name="CasellaDiTesto 38"/>
          <p:cNvSpPr txBox="1">
            <a:spLocks noChangeArrowheads="1"/>
          </p:cNvSpPr>
          <p:nvPr/>
        </p:nvSpPr>
        <p:spPr bwMode="auto">
          <a:xfrm rot="-5400000">
            <a:off x="6165851" y="3275012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40" name="Connettore 2 39"/>
          <p:cNvCxnSpPr/>
          <p:nvPr/>
        </p:nvCxnSpPr>
        <p:spPr>
          <a:xfrm>
            <a:off x="6926263" y="3933825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63" name="CasellaDiTesto 40"/>
          <p:cNvSpPr txBox="1">
            <a:spLocks noChangeArrowheads="1"/>
          </p:cNvSpPr>
          <p:nvPr/>
        </p:nvSpPr>
        <p:spPr bwMode="auto">
          <a:xfrm rot="-5400000">
            <a:off x="6525419" y="3347244"/>
            <a:ext cx="865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  <p:cxnSp>
        <p:nvCxnSpPr>
          <p:cNvPr id="42" name="Connettore 2 41"/>
          <p:cNvCxnSpPr/>
          <p:nvPr/>
        </p:nvCxnSpPr>
        <p:spPr>
          <a:xfrm>
            <a:off x="1309688" y="1773238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65" name="CasellaDiTesto 42"/>
          <p:cNvSpPr txBox="1">
            <a:spLocks noChangeArrowheads="1"/>
          </p:cNvSpPr>
          <p:nvPr/>
        </p:nvSpPr>
        <p:spPr bwMode="auto">
          <a:xfrm rot="-5400000">
            <a:off x="889794" y="1186656"/>
            <a:ext cx="865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PFC</a:t>
            </a:r>
          </a:p>
        </p:txBody>
      </p:sp>
      <p:cxnSp>
        <p:nvCxnSpPr>
          <p:cNvPr id="44" name="Connettore 2 43"/>
          <p:cNvCxnSpPr/>
          <p:nvPr/>
        </p:nvCxnSpPr>
        <p:spPr>
          <a:xfrm>
            <a:off x="3325813" y="4005263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67" name="CasellaDiTesto 44"/>
          <p:cNvSpPr txBox="1">
            <a:spLocks noChangeArrowheads="1"/>
          </p:cNvSpPr>
          <p:nvPr/>
        </p:nvSpPr>
        <p:spPr bwMode="auto">
          <a:xfrm rot="-5400000">
            <a:off x="2925763" y="3419475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PFC</a:t>
            </a:r>
          </a:p>
        </p:txBody>
      </p:sp>
      <p:cxnSp>
        <p:nvCxnSpPr>
          <p:cNvPr id="46" name="Connettore 2 45"/>
          <p:cNvCxnSpPr/>
          <p:nvPr/>
        </p:nvCxnSpPr>
        <p:spPr>
          <a:xfrm>
            <a:off x="4643438" y="3933825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69" name="CasellaDiTesto 46"/>
          <p:cNvSpPr txBox="1">
            <a:spLocks noChangeArrowheads="1"/>
          </p:cNvSpPr>
          <p:nvPr/>
        </p:nvSpPr>
        <p:spPr bwMode="auto">
          <a:xfrm rot="-5400000">
            <a:off x="4201319" y="3347244"/>
            <a:ext cx="865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PFC</a:t>
            </a:r>
          </a:p>
        </p:txBody>
      </p:sp>
      <p:cxnSp>
        <p:nvCxnSpPr>
          <p:cNvPr id="48" name="Connettore 2 47"/>
          <p:cNvCxnSpPr/>
          <p:nvPr/>
        </p:nvCxnSpPr>
        <p:spPr>
          <a:xfrm>
            <a:off x="5434013" y="3933825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71" name="CasellaDiTesto 48"/>
          <p:cNvSpPr txBox="1">
            <a:spLocks noChangeArrowheads="1"/>
          </p:cNvSpPr>
          <p:nvPr/>
        </p:nvSpPr>
        <p:spPr bwMode="auto">
          <a:xfrm rot="-5400000">
            <a:off x="5033169" y="3347244"/>
            <a:ext cx="865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PFC</a:t>
            </a:r>
          </a:p>
        </p:txBody>
      </p:sp>
      <p:cxnSp>
        <p:nvCxnSpPr>
          <p:cNvPr id="50" name="Connettore 2 49"/>
          <p:cNvCxnSpPr/>
          <p:nvPr/>
        </p:nvCxnSpPr>
        <p:spPr>
          <a:xfrm>
            <a:off x="6804025" y="2852738"/>
            <a:ext cx="0" cy="43180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73" name="CasellaDiTesto 50"/>
          <p:cNvSpPr txBox="1">
            <a:spLocks noChangeArrowheads="1"/>
          </p:cNvSpPr>
          <p:nvPr/>
        </p:nvSpPr>
        <p:spPr bwMode="auto">
          <a:xfrm>
            <a:off x="6084888" y="2492375"/>
            <a:ext cx="1474787" cy="3698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chemeClr val="tx2"/>
                </a:solidFill>
              </a:rPr>
              <a:t>RITUXIMAB</a:t>
            </a:r>
          </a:p>
        </p:txBody>
      </p:sp>
      <p:cxnSp>
        <p:nvCxnSpPr>
          <p:cNvPr id="52" name="Connettore 2 51"/>
          <p:cNvCxnSpPr/>
          <p:nvPr/>
        </p:nvCxnSpPr>
        <p:spPr>
          <a:xfrm>
            <a:off x="8459788" y="2852738"/>
            <a:ext cx="0" cy="43180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75" name="CasellaDiTesto 52"/>
          <p:cNvSpPr txBox="1">
            <a:spLocks noChangeArrowheads="1"/>
          </p:cNvSpPr>
          <p:nvPr/>
        </p:nvSpPr>
        <p:spPr bwMode="auto">
          <a:xfrm>
            <a:off x="7632700" y="2492375"/>
            <a:ext cx="1476375" cy="3698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chemeClr val="tx2"/>
                </a:solidFill>
              </a:rPr>
              <a:t>RITUXIMAB</a:t>
            </a:r>
          </a:p>
        </p:txBody>
      </p:sp>
      <p:cxnSp>
        <p:nvCxnSpPr>
          <p:cNvPr id="54" name="Connettore 2 53"/>
          <p:cNvCxnSpPr/>
          <p:nvPr/>
        </p:nvCxnSpPr>
        <p:spPr>
          <a:xfrm>
            <a:off x="7215188" y="3860800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77" name="CasellaDiTesto 54"/>
          <p:cNvSpPr txBox="1">
            <a:spLocks noChangeArrowheads="1"/>
          </p:cNvSpPr>
          <p:nvPr/>
        </p:nvSpPr>
        <p:spPr bwMode="auto">
          <a:xfrm rot="-5400000">
            <a:off x="6814344" y="3275806"/>
            <a:ext cx="863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/>
              <a:t>PEX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>
            <a:spLocks noGrp="1" noChangeArrowheads="1"/>
          </p:cNvSpPr>
          <p:nvPr>
            <p:ph idx="4294967295"/>
          </p:nvPr>
        </p:nvSpPr>
        <p:spPr>
          <a:xfrm>
            <a:off x="323850" y="549275"/>
            <a:ext cx="8820150" cy="3455988"/>
          </a:xfrm>
        </p:spPr>
        <p:txBody>
          <a:bodyPr/>
          <a:lstStyle/>
          <a:p>
            <a:pPr marL="341313" indent="-341313" eaLnBrk="1" hangingPunct="1">
              <a:buClr>
                <a:srgbClr val="FFFF00"/>
              </a:buClr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mtClean="0"/>
              <a:t> Ma</a:t>
            </a:r>
            <a:r>
              <a:rPr lang="it-IT" smtClean="0">
                <a:sym typeface="Wingdings" pitchFamily="2" charset="2"/>
              </a:rPr>
              <a:t> dopo 5 settimane di terapia: </a:t>
            </a:r>
            <a:r>
              <a:rPr lang="it-IT" b="1" smtClean="0">
                <a:solidFill>
                  <a:srgbClr val="FF0000"/>
                </a:solidFill>
                <a:sym typeface="Wingdings" pitchFamily="2" charset="2"/>
              </a:rPr>
              <a:t>caduta dei livelli di PLT (70.000/ mmc) e Hb (9.5 g/dl)</a:t>
            </a:r>
          </a:p>
          <a:p>
            <a:pPr marL="341313" indent="-341313" eaLnBrk="1" hangingPunct="1">
              <a:buClr>
                <a:srgbClr val="FFFF00"/>
              </a:buClr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mtClean="0">
              <a:sym typeface="Wingdings" pitchFamily="2" charset="2"/>
            </a:endParaRPr>
          </a:p>
          <a:p>
            <a:pPr marL="341313" indent="-341313" eaLnBrk="1" hangingPunct="1">
              <a:buClr>
                <a:srgbClr val="FFFF00"/>
              </a:buClr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mtClean="0">
                <a:sym typeface="Wingdings" pitchFamily="2" charset="2"/>
              </a:rPr>
              <a:t>              aggiunge alla terapia rituximab: </a:t>
            </a:r>
          </a:p>
          <a:p>
            <a:pPr marL="341313" indent="-341313" eaLnBrk="1" hangingPunct="1">
              <a:buClr>
                <a:srgbClr val="FFFF00"/>
              </a:buClr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mtClean="0">
                <a:sym typeface="Wingdings" pitchFamily="2" charset="2"/>
              </a:rPr>
              <a:t>          375 mg/m2/settimana per 4 settimane</a:t>
            </a:r>
          </a:p>
        </p:txBody>
      </p:sp>
      <p:sp>
        <p:nvSpPr>
          <p:cNvPr id="5" name="Freccia in giù 4"/>
          <p:cNvSpPr/>
          <p:nvPr/>
        </p:nvSpPr>
        <p:spPr>
          <a:xfrm>
            <a:off x="4284663" y="1916113"/>
            <a:ext cx="358775" cy="360362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7652" name="Picture 2" descr="http://www.inviatospeciale.com/wp-content/uploads/2009/03/rituxima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63" y="3357563"/>
            <a:ext cx="393858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6050" y="5164138"/>
            <a:ext cx="5187950" cy="1450975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>
            <a:spLocks noGrp="1" noChangeArrowheads="1"/>
          </p:cNvSpPr>
          <p:nvPr>
            <p:ph idx="1"/>
          </p:nvPr>
        </p:nvSpPr>
        <p:spPr>
          <a:xfrm>
            <a:off x="395288" y="260350"/>
            <a:ext cx="8229600" cy="4525963"/>
          </a:xfrm>
        </p:spPr>
        <p:txBody>
          <a:bodyPr/>
          <a:lstStyle/>
          <a:p>
            <a:pPr marL="341313" indent="-341313" eaLnBrk="1" hangingPunct="1">
              <a:buClr>
                <a:srgbClr val="FFFF00"/>
              </a:buClr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4400" b="1" smtClean="0">
                <a:solidFill>
                  <a:schemeClr val="tx2"/>
                </a:solidFill>
              </a:rPr>
              <a:t> Già dopo 2 dosi di Rituximab</a:t>
            </a:r>
            <a:r>
              <a:rPr lang="it-IT" sz="4400" b="1" smtClean="0">
                <a:solidFill>
                  <a:srgbClr val="002060"/>
                </a:solidFill>
              </a:rPr>
              <a:t>:</a:t>
            </a:r>
          </a:p>
          <a:p>
            <a:pPr marL="341313" indent="-341313" eaLnBrk="1" hangingPunct="1">
              <a:buClr>
                <a:srgbClr val="FFFF00"/>
              </a:buClr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800" smtClean="0">
              <a:sym typeface="Wingdings" pitchFamily="2" charset="2"/>
            </a:endParaRPr>
          </a:p>
          <a:p>
            <a:pPr marL="341313" indent="-341313" eaLnBrk="1" hangingPunct="1">
              <a:buClr>
                <a:srgbClr val="FFFF00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800" smtClean="0">
                <a:sym typeface="Wingdings" pitchFamily="2" charset="2"/>
              </a:rPr>
              <a:t>- Normalizzazione livelli di PLT (200.000/mmc) e Hb (12.4 g/dl)</a:t>
            </a:r>
          </a:p>
          <a:p>
            <a:pPr marL="341313" indent="-341313" eaLnBrk="1" hangingPunct="1">
              <a:buClr>
                <a:srgbClr val="FFFF00"/>
              </a:buClr>
              <a:buFontTx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800" smtClean="0">
              <a:sym typeface="Wingdings" pitchFamily="2" charset="2"/>
            </a:endParaRPr>
          </a:p>
          <a:p>
            <a:pPr marL="341313" indent="-341313" eaLnBrk="1" hangingPunct="1">
              <a:buClr>
                <a:srgbClr val="FFFF00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800" smtClean="0">
                <a:sym typeface="Wingdings" pitchFamily="2" charset="2"/>
              </a:rPr>
              <a:t>- Incremento attività ADAMTS 13   (34%, v.n. 45-138%)</a:t>
            </a:r>
          </a:p>
          <a:p>
            <a:pPr marL="341313" indent="-341313" eaLnBrk="1" hangingPunct="1">
              <a:buClr>
                <a:srgbClr val="FFFF00"/>
              </a:buClr>
              <a:buFontTx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800" smtClean="0">
              <a:sym typeface="Wingdings" pitchFamily="2" charset="2"/>
            </a:endParaRPr>
          </a:p>
          <a:p>
            <a:pPr marL="341313" indent="-341313" eaLnBrk="1" hangingPunct="1">
              <a:buClr>
                <a:srgbClr val="FFFF00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800" smtClean="0">
                <a:sym typeface="Wingdings" pitchFamily="2" charset="2"/>
              </a:rPr>
              <a:t>- Sospende plasma exchage e, progressivamente  </a:t>
            </a:r>
          </a:p>
          <a:p>
            <a:pPr marL="341313" indent="-341313" eaLnBrk="1" hangingPunct="1">
              <a:buClr>
                <a:srgbClr val="FFFF00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800" smtClean="0">
                <a:sym typeface="Wingdings" pitchFamily="2" charset="2"/>
              </a:rPr>
              <a:t>  terapia steroidea (valori piastrinici nella norma!)</a:t>
            </a:r>
          </a:p>
          <a:p>
            <a:pPr marL="341313" indent="-341313" eaLnBrk="1" hangingPunct="1">
              <a:buClr>
                <a:srgbClr val="FFFF00"/>
              </a:buClr>
              <a:buFontTx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800" smtClean="0">
              <a:sym typeface="Wingdings" pitchFamily="2" charset="2"/>
            </a:endParaRPr>
          </a:p>
          <a:p>
            <a:pPr marL="341313" indent="-341313" eaLnBrk="1" hangingPunct="1">
              <a:buClr>
                <a:srgbClr val="FFFF00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800" smtClean="0">
                <a:sym typeface="Wingdings" pitchFamily="2" charset="2"/>
              </a:rPr>
              <a:t>- Depauperamento linfociti B (infusione IGIV ogni 4 settimane fino a ripristino dei linfociti B)</a:t>
            </a:r>
          </a:p>
          <a:p>
            <a:pPr marL="341313" indent="-341313" eaLnBrk="1" hangingPunct="1">
              <a:buClr>
                <a:srgbClr val="FFFF00"/>
              </a:buClr>
              <a:buFontTx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800" smtClean="0">
              <a:sym typeface="Wingdings" pitchFamily="2" charset="2"/>
            </a:endParaRPr>
          </a:p>
          <a:p>
            <a:pPr marL="341313" indent="-341313" eaLnBrk="1" hangingPunct="1">
              <a:buClr>
                <a:srgbClr val="FFFF00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800" smtClean="0">
              <a:sym typeface="Wingdings" pitchFamily="2" charset="2"/>
            </a:endParaRPr>
          </a:p>
          <a:p>
            <a:pPr marL="341313" indent="-341313" eaLnBrk="1" hangingPunct="1">
              <a:buClr>
                <a:srgbClr val="FFFF00"/>
              </a:buClr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800" smtClean="0">
              <a:sym typeface="Wingdings" pitchFamily="2" charset="2"/>
            </a:endParaRPr>
          </a:p>
          <a:p>
            <a:pPr marL="341313" indent="-341313" eaLnBrk="1" hangingPunct="1">
              <a:buClr>
                <a:srgbClr val="FFFF00"/>
              </a:buClr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800" smtClean="0">
                <a:sym typeface="Wingdings" pitchFamily="2" charset="2"/>
              </a:rPr>
              <a:t> </a:t>
            </a:r>
          </a:p>
          <a:p>
            <a:pPr marL="341313" indent="-341313" eaLnBrk="1" hangingPunct="1">
              <a:buClr>
                <a:srgbClr val="FFFF00"/>
              </a:buClr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800" smtClean="0">
                <a:sym typeface="Wingdings" pitchFamily="2" charset="2"/>
              </a:rPr>
              <a:t>            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38" y="1125538"/>
            <a:ext cx="89741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it-IT" smtClean="0"/>
              <a:t>A 1 anno di follow-up</a:t>
            </a:r>
          </a:p>
          <a:p>
            <a:pPr marL="0" indent="0" eaLnBrk="1" hangingPunct="1">
              <a:buFontTx/>
              <a:buChar char="-"/>
            </a:pPr>
            <a:r>
              <a:rPr lang="it-IT" smtClean="0"/>
              <a:t>Valori ematologici nella norma: Hb 13.9 g/dl, PLT 269.000/mmc, LDH 450 U.I.(v.n. 230-450)</a:t>
            </a:r>
          </a:p>
          <a:p>
            <a:pPr marL="0" indent="0" eaLnBrk="1" hangingPunct="1">
              <a:buFontTx/>
              <a:buChar char="-"/>
            </a:pPr>
            <a:r>
              <a:rPr lang="it-IT" smtClean="0"/>
              <a:t>Normalizzazione CD 20 : 9% </a:t>
            </a:r>
            <a:r>
              <a:rPr lang="it-IT" smtClean="0">
                <a:sym typeface="Wingdings" pitchFamily="2" charset="2"/>
              </a:rPr>
              <a:t> sospende IGIV</a:t>
            </a:r>
            <a:endParaRPr lang="it-IT" smtClean="0"/>
          </a:p>
          <a:p>
            <a:pPr marL="0" indent="0" eaLnBrk="1" hangingPunct="1">
              <a:buFontTx/>
              <a:buChar char="-"/>
            </a:pPr>
            <a:r>
              <a:rPr lang="it-IT" smtClean="0"/>
              <a:t>Ultimi valori attività ADAMTS 13: 144%</a:t>
            </a:r>
          </a:p>
          <a:p>
            <a:pPr marL="0" indent="0" eaLnBrk="1" hangingPunct="1">
              <a:buFontTx/>
              <a:buChar char="-"/>
            </a:pPr>
            <a:r>
              <a:rPr lang="it-IT" smtClean="0"/>
              <a:t>Anticorpi anti ADAMTS 13: assenti!</a:t>
            </a:r>
          </a:p>
        </p:txBody>
      </p:sp>
      <p:sp>
        <p:nvSpPr>
          <p:cNvPr id="29699" name="Titolo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rgbClr val="002060"/>
                </a:solidFill>
              </a:rPr>
              <a:t>Giuseppe oggi…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107950" y="1052513"/>
            <a:ext cx="896461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algn="l" eaLnBrk="1" hangingPunct="1"/>
            <a:r>
              <a:rPr lang="it-IT" sz="4000" b="1" smtClean="0">
                <a:solidFill>
                  <a:srgbClr val="002060"/>
                </a:solidFill>
              </a:rPr>
              <a:t>Take Home Messages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107950" y="1052513"/>
            <a:ext cx="896461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4" name="Segnaposto contenuto 2"/>
          <p:cNvSpPr>
            <a:spLocks noGrp="1"/>
          </p:cNvSpPr>
          <p:nvPr>
            <p:ph idx="1"/>
          </p:nvPr>
        </p:nvSpPr>
        <p:spPr>
          <a:xfrm>
            <a:off x="250825" y="1350963"/>
            <a:ext cx="8424863" cy="4525962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it-IT" sz="2800" smtClean="0"/>
              <a:t>Considerare PTT nella diagnosi differenziale della piastrinopenia associata ad anemia anche in età pediatrica </a:t>
            </a:r>
          </a:p>
          <a:p>
            <a:pPr eaLnBrk="1" hangingPunct="1">
              <a:buFontTx/>
              <a:buChar char="-"/>
            </a:pPr>
            <a:endParaRPr lang="it-IT" sz="1200" smtClean="0"/>
          </a:p>
          <a:p>
            <a:pPr eaLnBrk="1" hangingPunct="1">
              <a:buFontTx/>
              <a:buChar char="-"/>
            </a:pPr>
            <a:r>
              <a:rPr lang="it-IT" sz="2800" smtClean="0"/>
              <a:t>Importanza dello striscio periferico nella diagnosi differenziale di anemia e piastrinopenia (schistociti)</a:t>
            </a:r>
          </a:p>
          <a:p>
            <a:pPr eaLnBrk="1" hangingPunct="1">
              <a:buFontTx/>
              <a:buChar char="-"/>
            </a:pPr>
            <a:endParaRPr lang="it-IT" sz="1200" smtClean="0"/>
          </a:p>
          <a:p>
            <a:pPr eaLnBrk="1" hangingPunct="1">
              <a:buFontTx/>
              <a:buChar char="-"/>
            </a:pPr>
            <a:r>
              <a:rPr lang="it-IT" sz="2800" smtClean="0"/>
              <a:t>Iniziare terapia anche in caso di sospetto clinico in attesa del risultato degli esami laboratoristici più specifici</a:t>
            </a:r>
          </a:p>
          <a:p>
            <a:pPr eaLnBrk="1" hangingPunct="1">
              <a:buFontTx/>
              <a:buChar char="-"/>
            </a:pPr>
            <a:endParaRPr lang="it-IT" sz="1200" smtClean="0"/>
          </a:p>
          <a:p>
            <a:pPr eaLnBrk="1" hangingPunct="1">
              <a:buFontTx/>
              <a:buChar char="-"/>
            </a:pPr>
            <a:r>
              <a:rPr lang="it-IT" sz="2800" smtClean="0"/>
              <a:t>Necessario follow-up per possibili complicanze indotte dalla terapia (infezioni, ipogammaglobulinemia)</a:t>
            </a: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9050"/>
            <a:ext cx="205105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0" y="260350"/>
            <a:ext cx="9144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1313" defTabSz="449263"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000"/>
              </a:spcBef>
              <a:buSzPct val="100000"/>
            </a:pPr>
            <a:r>
              <a:rPr lang="it-IT" sz="4000">
                <a:latin typeface="Calibri" pitchFamily="34" charset="0"/>
                <a:ea typeface="SimSun" pitchFamily="2" charset="-122"/>
              </a:rPr>
              <a:t> </a:t>
            </a:r>
            <a:r>
              <a:rPr lang="it-IT" sz="4400" b="1">
                <a:solidFill>
                  <a:srgbClr val="002060"/>
                </a:solidFill>
                <a:latin typeface="Calibri" pitchFamily="34" charset="0"/>
                <a:ea typeface="SimSun" pitchFamily="2" charset="-122"/>
              </a:rPr>
              <a:t>Anamnesi Familiare: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SzPct val="100000"/>
            </a:pPr>
            <a:endParaRPr lang="it-IT">
              <a:latin typeface="Calibri" pitchFamily="34" charset="0"/>
              <a:ea typeface="SimSun" pitchFamily="2" charset="-122"/>
            </a:endParaRP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SzPct val="100000"/>
            </a:pPr>
            <a:r>
              <a:rPr lang="it-IT" sz="3200">
                <a:latin typeface="Calibri" pitchFamily="34" charset="0"/>
                <a:ea typeface="SimSun" pitchFamily="2" charset="-122"/>
              </a:rPr>
              <a:t>    Apparentemente non contributoria: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SzPct val="100000"/>
            </a:pPr>
            <a:endParaRPr lang="it-IT" sz="2000">
              <a:latin typeface="Calibri" pitchFamily="34" charset="0"/>
              <a:ea typeface="SimSun" pitchFamily="2" charset="-122"/>
            </a:endParaRPr>
          </a:p>
          <a:p>
            <a:pPr eaLnBrk="1" hangingPunct="1">
              <a:lnSpc>
                <a:spcPct val="80000"/>
              </a:lnSpc>
              <a:spcBef>
                <a:spcPts val="225"/>
              </a:spcBef>
              <a:buClr>
                <a:srgbClr val="FF33CC"/>
              </a:buClr>
              <a:buSzPct val="100000"/>
              <a:buFont typeface="Wingdings" pitchFamily="2" charset="2"/>
              <a:buNone/>
            </a:pPr>
            <a:endParaRPr lang="it-IT" sz="900">
              <a:latin typeface="Calibri" pitchFamily="34" charset="0"/>
              <a:ea typeface="SimSun" pitchFamily="2" charset="-122"/>
            </a:endParaRP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Wingdings" pitchFamily="2" charset="2"/>
              <a:buChar char=""/>
            </a:pPr>
            <a:r>
              <a:rPr lang="it-IT" sz="3200">
                <a:latin typeface="Calibri" pitchFamily="34" charset="0"/>
                <a:ea typeface="SimSun" pitchFamily="2" charset="-122"/>
              </a:rPr>
              <a:t>Genitori non consanguinei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>
                <a:srgbClr val="FF33CC"/>
              </a:buClr>
              <a:buSzPct val="100000"/>
              <a:buFont typeface="Wingdings" pitchFamily="2" charset="2"/>
              <a:buChar char=""/>
            </a:pPr>
            <a:endParaRPr lang="it-IT" sz="2000">
              <a:latin typeface="Calibri" pitchFamily="34" charset="0"/>
              <a:ea typeface="SimSun" pitchFamily="2" charset="-122"/>
            </a:endParaRP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Clr>
                <a:srgbClr val="FF33CC"/>
              </a:buClr>
              <a:buSzPct val="100000"/>
              <a:buFont typeface="Wingdings" pitchFamily="2" charset="2"/>
              <a:buNone/>
            </a:pPr>
            <a:endParaRPr lang="it-IT" sz="800">
              <a:latin typeface="Calibri" pitchFamily="34" charset="0"/>
              <a:ea typeface="SimSun" pitchFamily="2" charset="-122"/>
            </a:endParaRP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SzPct val="100000"/>
              <a:buFont typeface="Wingdings" pitchFamily="2" charset="2"/>
              <a:buChar char=""/>
            </a:pPr>
            <a:r>
              <a:rPr lang="it-IT" sz="3200">
                <a:latin typeface="Calibri" pitchFamily="34" charset="0"/>
                <a:ea typeface="SimSun" pitchFamily="2" charset="-122"/>
              </a:rPr>
              <a:t>Nessun problema di natura ematologica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>
                <a:srgbClr val="FF33CC"/>
              </a:buClr>
              <a:buSzPct val="100000"/>
              <a:buFont typeface="Wingdings" pitchFamily="2" charset="2"/>
              <a:buChar char=""/>
            </a:pPr>
            <a:endParaRPr lang="it-IT" sz="2000">
              <a:latin typeface="Calibri" pitchFamily="34" charset="0"/>
              <a:ea typeface="SimSun" pitchFamily="2" charset="-122"/>
            </a:endParaRP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Wingdings" pitchFamily="2" charset="2"/>
              <a:buChar char=""/>
            </a:pPr>
            <a:r>
              <a:rPr lang="it-IT" sz="3200">
                <a:latin typeface="Calibri" pitchFamily="34" charset="0"/>
                <a:ea typeface="SimSun" pitchFamily="2" charset="-122"/>
              </a:rPr>
              <a:t> </a:t>
            </a:r>
            <a:r>
              <a:rPr lang="it-IT" sz="3200" u="sng">
                <a:latin typeface="Calibri" pitchFamily="34" charset="0"/>
                <a:ea typeface="SimSun" pitchFamily="2" charset="-122"/>
              </a:rPr>
              <a:t>Anamnesi positiva per patologie autoimmuni</a:t>
            </a:r>
            <a:r>
              <a:rPr lang="it-IT" sz="3200">
                <a:latin typeface="Calibri" pitchFamily="34" charset="0"/>
                <a:ea typeface="SimSun" pitchFamily="2" charset="-122"/>
              </a:rPr>
              <a:t>: 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>
                <a:srgbClr val="FF33CC"/>
              </a:buClr>
              <a:buSzPct val="100000"/>
              <a:buFont typeface="Times New Roman" pitchFamily="18" charset="0"/>
              <a:buNone/>
            </a:pPr>
            <a:r>
              <a:rPr lang="it-IT" sz="3200">
                <a:latin typeface="Calibri" pitchFamily="34" charset="0"/>
                <a:ea typeface="SimSun" pitchFamily="2" charset="-122"/>
                <a:sym typeface="Wingdings" pitchFamily="2" charset="2"/>
              </a:rPr>
              <a:t>     madre, zia materna e zia paterna affette da </a:t>
            </a:r>
            <a:r>
              <a:rPr lang="it-IT" sz="3200" u="sng">
                <a:latin typeface="Calibri" pitchFamily="34" charset="0"/>
                <a:ea typeface="SimSun" pitchFamily="2" charset="-122"/>
                <a:sym typeface="Wingdings" pitchFamily="2" charset="2"/>
              </a:rPr>
              <a:t>tiroidite autoimmune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>
                <a:srgbClr val="FF33CC"/>
              </a:buClr>
              <a:buSzPct val="100000"/>
              <a:buFont typeface="Times New Roman" pitchFamily="18" charset="0"/>
              <a:buNone/>
            </a:pPr>
            <a:r>
              <a:rPr lang="it-IT" sz="3200">
                <a:latin typeface="Calibri" pitchFamily="34" charset="0"/>
                <a:ea typeface="SimSun" pitchFamily="2" charset="-122"/>
                <a:sym typeface="Wingdings" pitchFamily="2" charset="2"/>
              </a:rPr>
              <a:t>     zia materna affetta da </a:t>
            </a:r>
            <a:r>
              <a:rPr lang="it-IT" sz="3200" u="sng">
                <a:latin typeface="Calibri" pitchFamily="34" charset="0"/>
                <a:ea typeface="SimSun" pitchFamily="2" charset="-122"/>
                <a:sym typeface="Wingdings" pitchFamily="2" charset="2"/>
              </a:rPr>
              <a:t>diabete mellito tipo I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>
                <a:srgbClr val="FF33CC"/>
              </a:buClr>
              <a:buSzPct val="100000"/>
              <a:buFont typeface="Times New Roman" pitchFamily="18" charset="0"/>
              <a:buNone/>
            </a:pPr>
            <a:r>
              <a:rPr lang="it-IT" sz="3200">
                <a:latin typeface="Calibri" pitchFamily="34" charset="0"/>
                <a:ea typeface="SimSun" pitchFamily="2" charset="-122"/>
                <a:sym typeface="Wingdings" pitchFamily="2" charset="2"/>
              </a:rPr>
              <a:t>     cugina con diagnosi di </a:t>
            </a:r>
            <a:r>
              <a:rPr lang="it-IT" sz="3200" u="sng">
                <a:latin typeface="Calibri" pitchFamily="34" charset="0"/>
                <a:ea typeface="SimSun" pitchFamily="2" charset="-122"/>
                <a:sym typeface="Wingdings" pitchFamily="2" charset="2"/>
              </a:rPr>
              <a:t>celiachia</a:t>
            </a:r>
            <a:endParaRPr lang="it-IT" sz="3200" u="sng">
              <a:latin typeface="Calibri" pitchFamily="34" charset="0"/>
              <a:ea typeface="SimSun" pitchFamily="2" charset="-122"/>
            </a:endParaRP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SzPct val="100000"/>
            </a:pPr>
            <a:endParaRPr lang="it-IT" sz="3200">
              <a:latin typeface="Calibri" pitchFamily="34" charset="0"/>
              <a:ea typeface="SimSun" pitchFamily="2" charset="-122"/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95350"/>
            <a:ext cx="91440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0" y="260350"/>
            <a:ext cx="9540875" cy="4032250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6800" rIns="90000" bIns="46800"/>
          <a:lstStyle>
            <a:lvl1pPr marL="342900" indent="-341313"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defTabSz="449263" eaLnBrk="1" hangingPunct="1">
              <a:lnSpc>
                <a:spcPct val="80000"/>
              </a:lnSpc>
              <a:spcBef>
                <a:spcPts val="1000"/>
              </a:spcBef>
              <a:buSzPct val="100000"/>
              <a:defRPr/>
            </a:pPr>
            <a:r>
              <a:rPr lang="it-IT" sz="4000" dirty="0" smtClean="0">
                <a:solidFill>
                  <a:schemeClr val="tx1"/>
                </a:solidFill>
                <a:latin typeface="Calibri" pitchFamily="34" charset="0"/>
                <a:cs typeface="+mn-cs"/>
              </a:rPr>
              <a:t> </a:t>
            </a:r>
            <a:r>
              <a:rPr lang="it-IT" sz="4400" b="1" dirty="0" smtClean="0">
                <a:solidFill>
                  <a:srgbClr val="002060"/>
                </a:solidFill>
                <a:latin typeface="Calibri" pitchFamily="34" charset="0"/>
                <a:cs typeface="+mn-cs"/>
              </a:rPr>
              <a:t>Anamnesi Personale:</a:t>
            </a:r>
          </a:p>
          <a:p>
            <a:pPr defTabSz="449263" eaLnBrk="1" hangingPunct="1">
              <a:lnSpc>
                <a:spcPct val="80000"/>
              </a:lnSpc>
              <a:spcBef>
                <a:spcPts val="800"/>
              </a:spcBef>
              <a:buSzPct val="100000"/>
              <a:defRPr/>
            </a:pPr>
            <a:endParaRPr lang="it-IT" dirty="0" smtClean="0">
              <a:solidFill>
                <a:schemeClr val="tx1"/>
              </a:solidFill>
              <a:latin typeface="Calibri" pitchFamily="34" charset="0"/>
              <a:cs typeface="+mn-cs"/>
            </a:endParaRPr>
          </a:p>
          <a:p>
            <a:pPr defTabSz="449263" eaLnBrk="1" hangingPunct="1">
              <a:lnSpc>
                <a:spcPct val="80000"/>
              </a:lnSpc>
              <a:spcBef>
                <a:spcPts val="800"/>
              </a:spcBef>
              <a:buSzPct val="100000"/>
              <a:defRPr/>
            </a:pPr>
            <a:r>
              <a:rPr lang="it-IT" sz="3200" dirty="0" smtClean="0">
                <a:solidFill>
                  <a:schemeClr val="tx1"/>
                </a:solidFill>
                <a:latin typeface="Calibri" pitchFamily="34" charset="0"/>
                <a:cs typeface="+mn-cs"/>
              </a:rPr>
              <a:t>  Nessun problema clinico di rilievo fino a circa 7 gg</a:t>
            </a:r>
          </a:p>
          <a:p>
            <a:pPr defTabSz="449263" eaLnBrk="1" hangingPunct="1">
              <a:lnSpc>
                <a:spcPct val="80000"/>
              </a:lnSpc>
              <a:spcBef>
                <a:spcPts val="800"/>
              </a:spcBef>
              <a:buSzPct val="100000"/>
              <a:defRPr/>
            </a:pPr>
            <a:r>
              <a:rPr lang="it-IT" sz="3200" dirty="0" smtClean="0">
                <a:solidFill>
                  <a:schemeClr val="tx1"/>
                </a:solidFill>
                <a:latin typeface="Calibri" pitchFamily="34" charset="0"/>
                <a:cs typeface="+mn-cs"/>
              </a:rPr>
              <a:t>  prima del ricovero:</a:t>
            </a:r>
          </a:p>
          <a:p>
            <a:pPr defTabSz="449263" eaLnBrk="1" hangingPunct="1">
              <a:lnSpc>
                <a:spcPct val="80000"/>
              </a:lnSpc>
              <a:spcBef>
                <a:spcPts val="200"/>
              </a:spcBef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endParaRPr lang="it-IT" sz="1600" dirty="0" smtClean="0">
              <a:solidFill>
                <a:schemeClr val="tx1"/>
              </a:solidFill>
              <a:latin typeface="Calibri" pitchFamily="34" charset="0"/>
              <a:cs typeface="+mn-cs"/>
            </a:endParaRPr>
          </a:p>
          <a:p>
            <a:pPr defTabSz="449263" eaLnBrk="1" hangingPunct="1">
              <a:lnSpc>
                <a:spcPct val="8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Wingdings" pitchFamily="2" charset="2"/>
              <a:buChar char=""/>
              <a:defRPr/>
            </a:pPr>
            <a:r>
              <a:rPr lang="it-IT" sz="3200" dirty="0" smtClean="0">
                <a:solidFill>
                  <a:schemeClr val="tx1"/>
                </a:solidFill>
                <a:latin typeface="Calibri" pitchFamily="34" charset="0"/>
                <a:cs typeface="+mn-cs"/>
              </a:rPr>
              <a:t> Febbre (T </a:t>
            </a:r>
            <a:r>
              <a:rPr lang="it-IT" sz="3200" dirty="0" err="1" smtClean="0">
                <a:solidFill>
                  <a:schemeClr val="tx1"/>
                </a:solidFill>
                <a:latin typeface="Calibri" pitchFamily="34" charset="0"/>
                <a:cs typeface="+mn-cs"/>
              </a:rPr>
              <a:t>max</a:t>
            </a:r>
            <a:r>
              <a:rPr lang="it-IT" sz="3200" dirty="0" smtClean="0">
                <a:solidFill>
                  <a:schemeClr val="tx1"/>
                </a:solidFill>
                <a:latin typeface="Calibri" pitchFamily="34" charset="0"/>
                <a:cs typeface="+mn-cs"/>
              </a:rPr>
              <a:t> 39.7°C)</a:t>
            </a:r>
          </a:p>
          <a:p>
            <a:pPr defTabSz="449263" eaLnBrk="1" hangingPunct="1">
              <a:lnSpc>
                <a:spcPct val="80000"/>
              </a:lnSpc>
              <a:spcBef>
                <a:spcPts val="800"/>
              </a:spcBef>
              <a:buClr>
                <a:srgbClr val="FF33CC"/>
              </a:buClr>
              <a:buSzPct val="100000"/>
              <a:buFont typeface="Wingdings" pitchFamily="2" charset="2"/>
              <a:buChar char=""/>
              <a:defRPr/>
            </a:pPr>
            <a:endParaRPr lang="it-IT" sz="900" dirty="0" smtClean="0">
              <a:solidFill>
                <a:schemeClr val="tx1"/>
              </a:solidFill>
              <a:latin typeface="Calibri" pitchFamily="34" charset="0"/>
              <a:cs typeface="+mn-cs"/>
            </a:endParaRPr>
          </a:p>
          <a:p>
            <a:pPr defTabSz="449263" eaLnBrk="1" hangingPunct="1">
              <a:lnSpc>
                <a:spcPct val="8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Wingdings" pitchFamily="2" charset="2"/>
              <a:buChar char=""/>
              <a:defRPr/>
            </a:pPr>
            <a:r>
              <a:rPr lang="it-IT" sz="3200" dirty="0" smtClean="0">
                <a:solidFill>
                  <a:schemeClr val="tx1"/>
                </a:solidFill>
                <a:latin typeface="Calibri" pitchFamily="34" charset="0"/>
                <a:cs typeface="+mn-cs"/>
              </a:rPr>
              <a:t> Alvo diarroico (3 scariche/die)</a:t>
            </a:r>
          </a:p>
          <a:p>
            <a:pPr defTabSz="449263" eaLnBrk="1" hangingPunct="1">
              <a:lnSpc>
                <a:spcPct val="8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Wingdings" pitchFamily="2" charset="2"/>
              <a:buChar char=""/>
              <a:defRPr/>
            </a:pPr>
            <a:endParaRPr lang="it-IT" sz="900" dirty="0">
              <a:solidFill>
                <a:schemeClr val="tx1"/>
              </a:solidFill>
              <a:latin typeface="Calibri" pitchFamily="34" charset="0"/>
              <a:cs typeface="+mn-cs"/>
            </a:endParaRPr>
          </a:p>
          <a:p>
            <a:pPr marL="0" indent="0" defTabSz="449263" eaLnBrk="1" hangingPunct="1">
              <a:lnSpc>
                <a:spcPct val="80000"/>
              </a:lnSpc>
              <a:spcBef>
                <a:spcPts val="800"/>
              </a:spcBef>
              <a:buSzPct val="100000"/>
              <a:buFont typeface="Wingdings" pitchFamily="2" charset="2"/>
              <a:buChar char=""/>
              <a:tabLst/>
              <a:defRPr/>
            </a:pPr>
            <a:r>
              <a:rPr lang="it-IT" sz="32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it-IT" sz="3200" dirty="0" err="1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Macroematuria</a:t>
            </a:r>
            <a:r>
              <a:rPr lang="it-IT" sz="3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it-IT" sz="3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(1 episodio)</a:t>
            </a:r>
          </a:p>
          <a:p>
            <a:pPr marL="1587" indent="0" defTabSz="449263" eaLnBrk="1" hangingPunct="1">
              <a:lnSpc>
                <a:spcPct val="80000"/>
              </a:lnSpc>
              <a:spcBef>
                <a:spcPts val="800"/>
              </a:spcBef>
              <a:buClr>
                <a:schemeClr val="tx1"/>
              </a:buClr>
              <a:buSzPct val="100000"/>
              <a:defRPr/>
            </a:pPr>
            <a:endParaRPr lang="it-IT" sz="3200" dirty="0" smtClean="0">
              <a:solidFill>
                <a:schemeClr val="tx1"/>
              </a:solidFill>
              <a:latin typeface="Calibri" pitchFamily="34" charset="0"/>
              <a:cs typeface="+mn-cs"/>
            </a:endParaRPr>
          </a:p>
          <a:p>
            <a:pPr defTabSz="449263" eaLnBrk="1" hangingPunct="1">
              <a:lnSpc>
                <a:spcPct val="8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Wingdings" pitchFamily="2" charset="2"/>
              <a:buChar char=""/>
              <a:defRPr/>
            </a:pPr>
            <a:endParaRPr lang="it-IT" sz="3200" dirty="0" smtClean="0">
              <a:solidFill>
                <a:schemeClr val="tx1"/>
              </a:solidFill>
              <a:latin typeface="Calibri" pitchFamily="34" charset="0"/>
              <a:cs typeface="+mn-cs"/>
            </a:endParaRPr>
          </a:p>
          <a:p>
            <a:pPr defTabSz="449263" eaLnBrk="1" hangingPunct="1">
              <a:lnSpc>
                <a:spcPct val="80000"/>
              </a:lnSpc>
              <a:spcBef>
                <a:spcPts val="800"/>
              </a:spcBef>
              <a:buSzPct val="100000"/>
              <a:defRPr/>
            </a:pPr>
            <a:endParaRPr lang="it-IT" sz="3200" dirty="0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4284663" y="4437063"/>
            <a:ext cx="503237" cy="576262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FFF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0" y="5084763"/>
            <a:ext cx="91440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1313" defTabSz="44926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800"/>
              </a:spcBef>
              <a:buSzPct val="100000"/>
            </a:pPr>
            <a:r>
              <a:rPr lang="it-IT" sz="3200">
                <a:latin typeface="Calibri" pitchFamily="34" charset="0"/>
                <a:ea typeface="SimSun" pitchFamily="2" charset="-122"/>
              </a:rPr>
              <a:t>Ricovero presso altro nosocomio</a:t>
            </a: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95350"/>
            <a:ext cx="91440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it-IT" sz="4400" b="1">
                <a:solidFill>
                  <a:srgbClr val="002060"/>
                </a:solidFill>
                <a:latin typeface="Calibri" pitchFamily="34" charset="0"/>
                <a:ea typeface="SimSun" pitchFamily="2" charset="-122"/>
              </a:rPr>
              <a:t>Durante la degenza….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0" y="1054100"/>
            <a:ext cx="9612313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800"/>
              </a:spcBef>
              <a:buSzPct val="100000"/>
            </a:pPr>
            <a:r>
              <a:rPr lang="it-IT" sz="3200">
                <a:latin typeface="Calibri" pitchFamily="34" charset="0"/>
                <a:ea typeface="SimSun" pitchFamily="2" charset="-122"/>
              </a:rPr>
              <a:t>    </a:t>
            </a:r>
            <a:r>
              <a:rPr lang="it-IT" sz="3200" b="1" u="sng">
                <a:latin typeface="Calibri" pitchFamily="34" charset="0"/>
                <a:ea typeface="SimSun" pitchFamily="2" charset="-122"/>
              </a:rPr>
              <a:t>E.O.</a:t>
            </a:r>
            <a:r>
              <a:rPr lang="it-IT" sz="3200">
                <a:latin typeface="Calibri" pitchFamily="34" charset="0"/>
                <a:ea typeface="SimSun" pitchFamily="2" charset="-122"/>
              </a:rPr>
              <a:t> : </a:t>
            </a:r>
          </a:p>
          <a:p>
            <a:pPr eaLnBrk="1" hangingPunct="1">
              <a:spcBef>
                <a:spcPts val="800"/>
              </a:spcBef>
              <a:buSzPct val="100000"/>
              <a:buFont typeface="Arial" charset="0"/>
              <a:buChar char="•"/>
            </a:pPr>
            <a:r>
              <a:rPr lang="it-IT" sz="3200">
                <a:latin typeface="Calibri" pitchFamily="34" charset="0"/>
                <a:ea typeface="SimSun" pitchFamily="2" charset="-122"/>
              </a:rPr>
              <a:t>Condizioni generali mediocri. </a:t>
            </a:r>
          </a:p>
          <a:p>
            <a:pPr eaLnBrk="1" hangingPunct="1">
              <a:spcBef>
                <a:spcPts val="800"/>
              </a:spcBef>
              <a:buSzPct val="100000"/>
            </a:pPr>
            <a:r>
              <a:rPr lang="it-IT" sz="3200">
                <a:latin typeface="Calibri" pitchFamily="34" charset="0"/>
                <a:ea typeface="SimSun" pitchFamily="2" charset="-122"/>
              </a:rPr>
              <a:t>     Peso 70 Kg, Altezza 170 cm. BMI 24.22 (&gt; 95°pc)</a:t>
            </a:r>
          </a:p>
          <a:p>
            <a:pPr eaLnBrk="1" hangingPunct="1">
              <a:spcBef>
                <a:spcPts val="800"/>
              </a:spcBef>
              <a:buSzPct val="100000"/>
              <a:buFont typeface="Arial" charset="0"/>
              <a:buChar char="•"/>
            </a:pPr>
            <a:r>
              <a:rPr lang="it-IT" sz="3200">
                <a:latin typeface="Calibri" pitchFamily="34" charset="0"/>
                <a:ea typeface="SimSun" pitchFamily="2" charset="-122"/>
              </a:rPr>
              <a:t>Attività cardiorespiratoria regolare. FC 100 bpm, </a:t>
            </a:r>
          </a:p>
          <a:p>
            <a:pPr eaLnBrk="1" hangingPunct="1">
              <a:spcBef>
                <a:spcPts val="800"/>
              </a:spcBef>
              <a:buSzPct val="100000"/>
            </a:pPr>
            <a:r>
              <a:rPr lang="it-IT" sz="3200">
                <a:latin typeface="Calibri" pitchFamily="34" charset="0"/>
                <a:ea typeface="SimSun" pitchFamily="2" charset="-122"/>
              </a:rPr>
              <a:t>     FR 16 apm, PA 120/80 mmHg</a:t>
            </a:r>
          </a:p>
          <a:p>
            <a:pPr eaLnBrk="1" hangingPunct="1"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it-IT" sz="3200" b="1">
                <a:latin typeface="Calibri" pitchFamily="34" charset="0"/>
                <a:ea typeface="SimSun" pitchFamily="2" charset="-122"/>
              </a:rPr>
              <a:t>Ecchimosi al tronco, petecchie diffuse arti inferiori </a:t>
            </a:r>
          </a:p>
          <a:p>
            <a:pPr eaLnBrk="1" hangingPunct="1">
              <a:spcBef>
                <a:spcPts val="800"/>
              </a:spcBef>
              <a:buClr>
                <a:srgbClr val="FFFF00"/>
              </a:buClr>
              <a:buSzPct val="100000"/>
              <a:buFont typeface="Times New Roman" pitchFamily="18" charset="0"/>
              <a:buNone/>
            </a:pPr>
            <a:r>
              <a:rPr lang="it-IT" sz="3200" b="1">
                <a:latin typeface="Calibri" pitchFamily="34" charset="0"/>
                <a:ea typeface="SimSun" pitchFamily="2" charset="-122"/>
              </a:rPr>
              <a:t>     e al cavo orale</a:t>
            </a:r>
          </a:p>
          <a:p>
            <a:pPr eaLnBrk="1" hangingPunct="1">
              <a:spcBef>
                <a:spcPts val="800"/>
              </a:spcBef>
              <a:buSzPct val="100000"/>
              <a:buFont typeface="Arial" charset="0"/>
              <a:buChar char="•"/>
            </a:pPr>
            <a:r>
              <a:rPr lang="it-IT" sz="3200">
                <a:latin typeface="Calibri" pitchFamily="34" charset="0"/>
                <a:ea typeface="SimSun" pitchFamily="2" charset="-122"/>
              </a:rPr>
              <a:t>Stazioni linfonodali esplorabili indenni</a:t>
            </a:r>
          </a:p>
          <a:p>
            <a:pPr eaLnBrk="1" hangingPunct="1">
              <a:spcBef>
                <a:spcPts val="800"/>
              </a:spcBef>
              <a:buSzPct val="100000"/>
              <a:buFont typeface="Arial" charset="0"/>
              <a:buChar char="•"/>
            </a:pPr>
            <a:r>
              <a:rPr lang="it-IT" sz="3200">
                <a:latin typeface="Calibri" pitchFamily="34" charset="0"/>
                <a:ea typeface="SimSun" pitchFamily="2" charset="-122"/>
              </a:rPr>
              <a:t>Organi ipocondriaci nei limiti</a:t>
            </a:r>
          </a:p>
          <a:p>
            <a:pPr eaLnBrk="1" hangingPunct="1">
              <a:spcBef>
                <a:spcPts val="800"/>
              </a:spcBef>
              <a:buClr>
                <a:srgbClr val="FFFF00"/>
              </a:buClr>
              <a:buSzPct val="100000"/>
              <a:buFont typeface="Arial" charset="0"/>
              <a:buChar char="•"/>
            </a:pPr>
            <a:endParaRPr lang="it-IT">
              <a:latin typeface="Calibri" pitchFamily="34" charset="0"/>
              <a:ea typeface="SimSun" pitchFamily="2" charset="-122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95350"/>
            <a:ext cx="91440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ttangolo 3"/>
          <p:cNvSpPr>
            <a:spLocks noChangeArrowheads="1"/>
          </p:cNvSpPr>
          <p:nvPr/>
        </p:nvSpPr>
        <p:spPr bwMode="auto">
          <a:xfrm>
            <a:off x="234950" y="908050"/>
            <a:ext cx="8909050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263">
              <a:spcBef>
                <a:spcPts val="800"/>
              </a:spcBef>
              <a:buSzPct val="100000"/>
            </a:pPr>
            <a:r>
              <a:rPr lang="it-IT" sz="2800" b="1" u="sng">
                <a:solidFill>
                  <a:srgbClr val="000000"/>
                </a:solidFill>
                <a:latin typeface="Calibri" pitchFamily="34" charset="0"/>
              </a:rPr>
              <a:t>Indagini laboratorio all’ingresso: </a:t>
            </a:r>
          </a:p>
          <a:p>
            <a:pPr defTabSz="449263">
              <a:spcBef>
                <a:spcPts val="800"/>
              </a:spcBef>
              <a:buSzPct val="100000"/>
              <a:buFont typeface="Arial" charset="0"/>
              <a:buChar char="•"/>
            </a:pPr>
            <a:r>
              <a:rPr lang="it-IT" sz="2800" b="1">
                <a:solidFill>
                  <a:srgbClr val="000000"/>
                </a:solidFill>
                <a:latin typeface="Calibri" pitchFamily="34" charset="0"/>
              </a:rPr>
              <a:t> Hb</a:t>
            </a:r>
            <a:r>
              <a:rPr lang="it-IT" sz="28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it-IT" sz="2800" b="1">
                <a:solidFill>
                  <a:srgbClr val="000000"/>
                </a:solidFill>
                <a:latin typeface="Calibri" pitchFamily="34" charset="0"/>
              </a:rPr>
              <a:t>10.6 g/dl</a:t>
            </a:r>
            <a:r>
              <a:rPr lang="it-IT" sz="2800">
                <a:solidFill>
                  <a:srgbClr val="000000"/>
                </a:solidFill>
                <a:latin typeface="Calibri" pitchFamily="34" charset="0"/>
              </a:rPr>
              <a:t>, MCV 78 fl,</a:t>
            </a:r>
          </a:p>
          <a:p>
            <a:pPr defTabSz="449263">
              <a:spcBef>
                <a:spcPts val="800"/>
              </a:spcBef>
              <a:buSzPct val="100000"/>
              <a:buFont typeface="Arial" charset="0"/>
              <a:buChar char="•"/>
            </a:pPr>
            <a:r>
              <a:rPr lang="it-IT" sz="28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it-IT" sz="2800" b="1">
                <a:solidFill>
                  <a:srgbClr val="000000"/>
                </a:solidFill>
                <a:latin typeface="Calibri" pitchFamily="34" charset="0"/>
              </a:rPr>
              <a:t>PLT 3.000/mmc</a:t>
            </a:r>
            <a:r>
              <a:rPr lang="it-IT" sz="2800">
                <a:solidFill>
                  <a:srgbClr val="000000"/>
                </a:solidFill>
                <a:latin typeface="Calibri" pitchFamily="34" charset="0"/>
              </a:rPr>
              <a:t>  </a:t>
            </a:r>
          </a:p>
          <a:p>
            <a:pPr defTabSz="449263">
              <a:spcBef>
                <a:spcPts val="800"/>
              </a:spcBef>
              <a:buSzPct val="100000"/>
              <a:buFont typeface="Arial" charset="0"/>
              <a:buChar char="•"/>
            </a:pPr>
            <a:r>
              <a:rPr lang="it-IT" sz="2800">
                <a:solidFill>
                  <a:srgbClr val="000000"/>
                </a:solidFill>
                <a:latin typeface="Calibri" pitchFamily="34" charset="0"/>
              </a:rPr>
              <a:t> WBC 6130/mmc, N 3.900/mmc, L 1.600/mmc</a:t>
            </a:r>
          </a:p>
          <a:p>
            <a:pPr defTabSz="449263">
              <a:spcBef>
                <a:spcPts val="800"/>
              </a:spcBef>
              <a:buSzPct val="100000"/>
              <a:buFont typeface="Arial" charset="0"/>
              <a:buChar char="•"/>
            </a:pPr>
            <a:r>
              <a:rPr lang="it-IT" sz="2800">
                <a:solidFill>
                  <a:srgbClr val="000000"/>
                </a:solidFill>
                <a:latin typeface="Calibri" pitchFamily="34" charset="0"/>
              </a:rPr>
              <a:t> Reticolociti: </a:t>
            </a:r>
            <a:r>
              <a:rPr lang="it-IT" sz="2800" u="sng">
                <a:solidFill>
                  <a:srgbClr val="000000"/>
                </a:solidFill>
                <a:latin typeface="Calibri" pitchFamily="34" charset="0"/>
              </a:rPr>
              <a:t>120.000/mmc</a:t>
            </a:r>
          </a:p>
          <a:p>
            <a:pPr defTabSz="449263">
              <a:spcBef>
                <a:spcPts val="800"/>
              </a:spcBef>
              <a:buSzPct val="100000"/>
              <a:buFont typeface="Arial" charset="0"/>
              <a:buChar char="•"/>
            </a:pPr>
            <a:r>
              <a:rPr lang="it-IT" sz="2800" u="sng">
                <a:solidFill>
                  <a:srgbClr val="000000"/>
                </a:solidFill>
                <a:latin typeface="Calibri" pitchFamily="34" charset="0"/>
              </a:rPr>
              <a:t> Coombs negativo</a:t>
            </a:r>
          </a:p>
          <a:p>
            <a:pPr defTabSz="449263">
              <a:spcBef>
                <a:spcPts val="800"/>
              </a:spcBef>
              <a:buSzPct val="100000"/>
              <a:buFont typeface="Arial" charset="0"/>
              <a:buChar char="•"/>
            </a:pPr>
            <a:r>
              <a:rPr lang="it-IT" sz="2800">
                <a:solidFill>
                  <a:srgbClr val="000000"/>
                </a:solidFill>
                <a:latin typeface="Calibri" pitchFamily="34" charset="0"/>
              </a:rPr>
              <a:t> AST, ALT: nella norma</a:t>
            </a:r>
          </a:p>
          <a:p>
            <a:pPr defTabSz="449263">
              <a:spcBef>
                <a:spcPts val="800"/>
              </a:spcBef>
              <a:buSzPct val="100000"/>
              <a:buFont typeface="Arial" charset="0"/>
              <a:buChar char="•"/>
            </a:pPr>
            <a:r>
              <a:rPr lang="it-IT" sz="2800">
                <a:solidFill>
                  <a:srgbClr val="000000"/>
                </a:solidFill>
                <a:latin typeface="Calibri" pitchFamily="34" charset="0"/>
              </a:rPr>
              <a:t> Funzionalità renale ed esame urine: nella norma</a:t>
            </a:r>
          </a:p>
          <a:p>
            <a:pPr defTabSz="449263">
              <a:spcBef>
                <a:spcPts val="800"/>
              </a:spcBef>
              <a:buSzPct val="100000"/>
              <a:buFont typeface="Arial" charset="0"/>
              <a:buChar char="•"/>
            </a:pPr>
            <a:r>
              <a:rPr lang="it-IT" sz="2800" b="1">
                <a:solidFill>
                  <a:srgbClr val="000000"/>
                </a:solidFill>
                <a:latin typeface="Calibri" pitchFamily="34" charset="0"/>
              </a:rPr>
              <a:t> LDH: 2943 IU/L (v.n. &lt;500), BT: 3.25 mg/dl (BI 2.57 mg/dl)</a:t>
            </a:r>
          </a:p>
          <a:p>
            <a:pPr defTabSz="449263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it-IT" sz="2800">
                <a:solidFill>
                  <a:srgbClr val="000000"/>
                </a:solidFill>
                <a:latin typeface="Calibri" pitchFamily="34" charset="0"/>
              </a:rPr>
              <a:t> PT 80%, aPTT 28 sec, Fibrinogeno 400 mg/DL</a:t>
            </a:r>
          </a:p>
          <a:p>
            <a:pPr defTabSz="449263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it-IT" sz="2800" b="1">
                <a:solidFill>
                  <a:srgbClr val="000000"/>
                </a:solidFill>
                <a:latin typeface="Calibri" pitchFamily="34" charset="0"/>
              </a:rPr>
              <a:t> D-Dimero 782 ng/ml </a:t>
            </a:r>
            <a:r>
              <a:rPr lang="it-IT" sz="2800">
                <a:solidFill>
                  <a:srgbClr val="000000"/>
                </a:solidFill>
                <a:latin typeface="Calibri" pitchFamily="34" charset="0"/>
              </a:rPr>
              <a:t>(v.n. &lt; 250)</a:t>
            </a:r>
          </a:p>
        </p:txBody>
      </p:sp>
      <p:sp>
        <p:nvSpPr>
          <p:cNvPr id="5" name="Ovale 4"/>
          <p:cNvSpPr/>
          <p:nvPr/>
        </p:nvSpPr>
        <p:spPr>
          <a:xfrm>
            <a:off x="250825" y="1916113"/>
            <a:ext cx="2962275" cy="647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107950" y="1412875"/>
            <a:ext cx="8961438" cy="259238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07950" y="4149725"/>
            <a:ext cx="8999538" cy="1439863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79388" y="5732463"/>
            <a:ext cx="8928100" cy="1009650"/>
          </a:xfrm>
          <a:prstGeom prst="rect">
            <a:avLst/>
          </a:prstGeom>
          <a:noFill/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175" name="Text Box 1"/>
          <p:cNvSpPr txBox="1">
            <a:spLocks noChangeArrowheads="1"/>
          </p:cNvSpPr>
          <p:nvPr/>
        </p:nvSpPr>
        <p:spPr bwMode="auto">
          <a:xfrm>
            <a:off x="457200" y="-100013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it-IT" sz="4400" b="1">
                <a:solidFill>
                  <a:srgbClr val="002060"/>
                </a:solidFill>
                <a:latin typeface="Calibri" pitchFamily="34" charset="0"/>
                <a:ea typeface="SimSun" pitchFamily="2" charset="-122"/>
              </a:rPr>
              <a:t>Durante la degenza….</a:t>
            </a:r>
          </a:p>
        </p:txBody>
      </p:sp>
      <p:pic>
        <p:nvPicPr>
          <p:cNvPr id="71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79388" y="38703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100000"/>
            </a:pPr>
            <a:r>
              <a:rPr lang="it-IT" sz="4000">
                <a:latin typeface="Calibri" pitchFamily="34" charset="0"/>
                <a:ea typeface="SimSun" pitchFamily="2" charset="-122"/>
              </a:rPr>
              <a:t>Sospetto PTI….</a:t>
            </a:r>
          </a:p>
        </p:txBody>
      </p:sp>
      <p:sp>
        <p:nvSpPr>
          <p:cNvPr id="5" name="Rettangolo 5"/>
          <p:cNvSpPr>
            <a:spLocks noChangeArrowheads="1"/>
          </p:cNvSpPr>
          <p:nvPr/>
        </p:nvSpPr>
        <p:spPr bwMode="auto">
          <a:xfrm>
            <a:off x="1547813" y="5797550"/>
            <a:ext cx="5305425" cy="611188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marL="341313" indent="-341313">
              <a:spcBef>
                <a:spcPts val="800"/>
              </a:spcBef>
              <a:buClr>
                <a:srgbClr val="FFFF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3200">
                <a:latin typeface="Calibri" pitchFamily="34" charset="0"/>
              </a:rPr>
              <a:t> </a:t>
            </a:r>
            <a:r>
              <a:rPr lang="it-IT" sz="3200" b="1">
                <a:latin typeface="Calibri" pitchFamily="34" charset="0"/>
                <a:sym typeface="Wingdings" pitchFamily="2" charset="2"/>
              </a:rPr>
              <a:t> Infusione Ig e.v. : 0.8 gr/Kg</a:t>
            </a:r>
            <a:endParaRPr lang="it-IT" sz="3200" b="1">
              <a:latin typeface="Calibri" pitchFamily="34" charset="0"/>
            </a:endParaRPr>
          </a:p>
        </p:txBody>
      </p:sp>
      <p:sp>
        <p:nvSpPr>
          <p:cNvPr id="8196" name="Rettangolo 5"/>
          <p:cNvSpPr>
            <a:spLocks noChangeArrowheads="1"/>
          </p:cNvSpPr>
          <p:nvPr/>
        </p:nvSpPr>
        <p:spPr bwMode="auto">
          <a:xfrm>
            <a:off x="998538" y="2119313"/>
            <a:ext cx="7077075" cy="117951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341313" indent="-341313" algn="ctr">
              <a:spcBef>
                <a:spcPts val="800"/>
              </a:spcBef>
              <a:buClr>
                <a:srgbClr val="FFFF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3200">
                <a:latin typeface="Calibri" pitchFamily="34" charset="0"/>
              </a:rPr>
              <a:t> </a:t>
            </a:r>
            <a:r>
              <a:rPr lang="it-IT" sz="3200" b="1">
                <a:latin typeface="Calibri" pitchFamily="34" charset="0"/>
                <a:sym typeface="Wingdings" pitchFamily="2" charset="2"/>
              </a:rPr>
              <a:t> iperplasia della serie megacariocitica. </a:t>
            </a:r>
          </a:p>
          <a:p>
            <a:pPr marL="341313" indent="-341313" algn="ctr">
              <a:spcBef>
                <a:spcPts val="800"/>
              </a:spcBef>
              <a:buClr>
                <a:srgbClr val="FFFF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3200" b="1">
                <a:latin typeface="Calibri" pitchFamily="34" charset="0"/>
                <a:sym typeface="Wingdings" pitchFamily="2" charset="2"/>
              </a:rPr>
              <a:t> Non visti elementi atipici</a:t>
            </a:r>
            <a:endParaRPr lang="it-IT" sz="3200" b="1">
              <a:latin typeface="Calibri" pitchFamily="34" charset="0"/>
            </a:endParaRPr>
          </a:p>
        </p:txBody>
      </p:sp>
      <p:sp>
        <p:nvSpPr>
          <p:cNvPr id="8197" name="Rettangolo 1"/>
          <p:cNvSpPr>
            <a:spLocks noChangeArrowheads="1"/>
          </p:cNvSpPr>
          <p:nvPr/>
        </p:nvSpPr>
        <p:spPr bwMode="auto">
          <a:xfrm>
            <a:off x="647700" y="549275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>
              <a:lnSpc>
                <a:spcPct val="80000"/>
              </a:lnSpc>
              <a:spcBef>
                <a:spcPts val="1000"/>
              </a:spcBef>
              <a:buSzPct val="100000"/>
            </a:pPr>
            <a:r>
              <a:rPr lang="it-IT" sz="4400" b="1">
                <a:solidFill>
                  <a:srgbClr val="002060"/>
                </a:solidFill>
                <a:latin typeface="Calibri" pitchFamily="34" charset="0"/>
              </a:rPr>
              <a:t>Aspirato midollare</a:t>
            </a:r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350"/>
            <a:ext cx="1782763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3888" y="5081588"/>
            <a:ext cx="1912937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Picture 2" descr="C:\Users\Toshiba\Downloads\fabbrocin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74" t="7805" b="16666"/>
          <a:stretch>
            <a:fillRect/>
          </a:stretch>
        </p:blipFill>
        <p:spPr bwMode="auto">
          <a:xfrm>
            <a:off x="2339975" y="3405188"/>
            <a:ext cx="4537075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-36513" y="981075"/>
            <a:ext cx="9937751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800"/>
              </a:spcBef>
              <a:buSzPct val="100000"/>
              <a:buFont typeface="Arial" charset="0"/>
              <a:buChar char="•"/>
            </a:pPr>
            <a:r>
              <a:rPr lang="it-IT" sz="3200">
                <a:latin typeface="Calibri" pitchFamily="34" charset="0"/>
                <a:ea typeface="SimSun" pitchFamily="2" charset="-122"/>
              </a:rPr>
              <a:t>Alvo regolare. Apiressia in II giornata.</a:t>
            </a:r>
          </a:p>
          <a:p>
            <a:pPr eaLnBrk="1" hangingPunct="1"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it-IT" sz="3200">
                <a:latin typeface="Calibri" pitchFamily="34" charset="0"/>
                <a:ea typeface="SimSun" pitchFamily="2" charset="-122"/>
              </a:rPr>
              <a:t>PLT costantemente </a:t>
            </a:r>
            <a:r>
              <a:rPr lang="it-IT" sz="3200" b="1">
                <a:latin typeface="Calibri" pitchFamily="34" charset="0"/>
                <a:ea typeface="SimSun" pitchFamily="2" charset="-122"/>
              </a:rPr>
              <a:t>&lt; 20.000/mmc </a:t>
            </a:r>
            <a:r>
              <a:rPr lang="it-IT" sz="3200">
                <a:latin typeface="Calibri" pitchFamily="34" charset="0"/>
                <a:ea typeface="SimSun" pitchFamily="2" charset="-122"/>
                <a:sym typeface="Wingdings" pitchFamily="2" charset="2"/>
              </a:rPr>
              <a:t></a:t>
            </a:r>
            <a:endParaRPr lang="it-IT" sz="3200">
              <a:latin typeface="Calibri" pitchFamily="34" charset="0"/>
              <a:ea typeface="SimSun" pitchFamily="2" charset="-122"/>
            </a:endParaRPr>
          </a:p>
          <a:p>
            <a:pPr eaLnBrk="1" hangingPunct="1">
              <a:spcBef>
                <a:spcPts val="800"/>
              </a:spcBef>
              <a:buClr>
                <a:srgbClr val="FFFF00"/>
              </a:buClr>
              <a:buSzPct val="100000"/>
              <a:buFont typeface="Times New Roman" pitchFamily="18" charset="0"/>
              <a:buNone/>
            </a:pPr>
            <a:r>
              <a:rPr lang="it-IT" sz="3200">
                <a:latin typeface="Calibri" pitchFamily="34" charset="0"/>
                <a:ea typeface="SimSun" pitchFamily="2" charset="-122"/>
              </a:rPr>
              <a:t>    </a:t>
            </a:r>
            <a:r>
              <a:rPr lang="it-IT" sz="3200">
                <a:latin typeface="Calibri" pitchFamily="34" charset="0"/>
                <a:ea typeface="SimSun" pitchFamily="2" charset="-122"/>
                <a:sym typeface="Wingdings" pitchFamily="2" charset="2"/>
              </a:rPr>
              <a:t> </a:t>
            </a:r>
            <a:r>
              <a:rPr lang="it-IT" sz="3200">
                <a:latin typeface="Calibri" pitchFamily="34" charset="0"/>
                <a:ea typeface="SimSun" pitchFamily="2" charset="-122"/>
              </a:rPr>
              <a:t>inizia metilprednisolone ev (100 mg/die poi </a:t>
            </a:r>
          </a:p>
          <a:p>
            <a:pPr eaLnBrk="1" hangingPunct="1">
              <a:spcBef>
                <a:spcPts val="800"/>
              </a:spcBef>
              <a:buClr>
                <a:srgbClr val="FFFF00"/>
              </a:buClr>
              <a:buSzPct val="100000"/>
              <a:buFont typeface="Times New Roman" pitchFamily="18" charset="0"/>
              <a:buNone/>
            </a:pPr>
            <a:r>
              <a:rPr lang="it-IT" sz="3200">
                <a:latin typeface="Calibri" pitchFamily="34" charset="0"/>
                <a:ea typeface="SimSun" pitchFamily="2" charset="-122"/>
              </a:rPr>
              <a:t>    aumentato a 150 mg/die) e II dose di </a:t>
            </a:r>
          </a:p>
          <a:p>
            <a:pPr eaLnBrk="1" hangingPunct="1">
              <a:spcBef>
                <a:spcPts val="800"/>
              </a:spcBef>
              <a:buClr>
                <a:srgbClr val="FFFF00"/>
              </a:buClr>
              <a:buSzPct val="100000"/>
              <a:buFont typeface="Times New Roman" pitchFamily="18" charset="0"/>
              <a:buNone/>
            </a:pPr>
            <a:r>
              <a:rPr lang="it-IT" sz="3200">
                <a:latin typeface="Calibri" pitchFamily="34" charset="0"/>
                <a:ea typeface="SimSun" pitchFamily="2" charset="-122"/>
              </a:rPr>
              <a:t>    Ig (0.8 gr/Kg) dopo 10 gg</a:t>
            </a:r>
          </a:p>
          <a:p>
            <a:pPr eaLnBrk="1" hangingPunct="1"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it-IT" sz="3200">
                <a:latin typeface="Calibri" pitchFamily="34" charset="0"/>
                <a:ea typeface="SimSun" pitchFamily="2" charset="-122"/>
              </a:rPr>
              <a:t>Progressiva anemizzazione con incremento </a:t>
            </a:r>
          </a:p>
          <a:p>
            <a:pPr eaLnBrk="1" hangingPunct="1">
              <a:spcBef>
                <a:spcPts val="800"/>
              </a:spcBef>
              <a:buClr>
                <a:schemeClr val="tx1"/>
              </a:buClr>
              <a:buSzPct val="100000"/>
            </a:pPr>
            <a:r>
              <a:rPr lang="it-IT" sz="3200">
                <a:latin typeface="Calibri" pitchFamily="34" charset="0"/>
                <a:ea typeface="SimSun" pitchFamily="2" charset="-122"/>
              </a:rPr>
              <a:t>    reticolociti</a:t>
            </a:r>
          </a:p>
          <a:p>
            <a:pPr eaLnBrk="1" hangingPunct="1"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it-IT" sz="3200">
                <a:latin typeface="Calibri" pitchFamily="34" charset="0"/>
                <a:ea typeface="SimSun" pitchFamily="2" charset="-122"/>
              </a:rPr>
              <a:t>DAT polispecifico: NEGATIVO (anche precortisone)</a:t>
            </a:r>
          </a:p>
          <a:p>
            <a:pPr eaLnBrk="1" hangingPunct="1"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it-IT" sz="3200">
                <a:latin typeface="Calibri" pitchFamily="34" charset="0"/>
                <a:ea typeface="SimSun" pitchFamily="2" charset="-122"/>
              </a:rPr>
              <a:t>Anti DNA e ANA (prePDN): negativi</a:t>
            </a:r>
          </a:p>
          <a:p>
            <a:pPr eaLnBrk="1" hangingPunct="1">
              <a:spcBef>
                <a:spcPts val="800"/>
              </a:spcBef>
              <a:buClr>
                <a:srgbClr val="FFFF00"/>
              </a:buClr>
              <a:buSzPct val="100000"/>
              <a:buFont typeface="Times New Roman" pitchFamily="18" charset="0"/>
              <a:buNone/>
            </a:pPr>
            <a:endParaRPr lang="it-IT" sz="3200">
              <a:latin typeface="Calibri" pitchFamily="34" charset="0"/>
              <a:ea typeface="SimSun" pitchFamily="2" charset="-122"/>
            </a:endParaRPr>
          </a:p>
          <a:p>
            <a:pPr eaLnBrk="1" hangingPunct="1">
              <a:spcBef>
                <a:spcPts val="800"/>
              </a:spcBef>
              <a:buClr>
                <a:srgbClr val="FFFF00"/>
              </a:buClr>
              <a:buSzPct val="100000"/>
              <a:buFont typeface="Arial" charset="0"/>
              <a:buChar char="•"/>
            </a:pPr>
            <a:endParaRPr lang="it-IT"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0" y="333375"/>
            <a:ext cx="9144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it-IT" sz="4400" b="1">
                <a:solidFill>
                  <a:srgbClr val="002060"/>
                </a:solidFill>
                <a:latin typeface="Calibri" pitchFamily="34" charset="0"/>
                <a:ea typeface="SimSun" pitchFamily="2" charset="-122"/>
              </a:rPr>
              <a:t>Durante il ricovero… </a:t>
            </a:r>
            <a:br>
              <a:rPr lang="it-IT" sz="4400" b="1">
                <a:solidFill>
                  <a:srgbClr val="002060"/>
                </a:solidFill>
                <a:latin typeface="Calibri" pitchFamily="34" charset="0"/>
                <a:ea typeface="SimSun" pitchFamily="2" charset="-122"/>
              </a:rPr>
            </a:br>
            <a:endParaRPr lang="it-IT" sz="4400" b="1">
              <a:solidFill>
                <a:srgbClr val="002060"/>
              </a:solidFill>
              <a:latin typeface="Calibri" pitchFamily="34" charset="0"/>
              <a:ea typeface="SimSun" pitchFamily="2" charset="-122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0" y="90805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Grafico 1"/>
          <p:cNvGraphicFramePr>
            <a:graphicFrameLocks/>
          </p:cNvGraphicFramePr>
          <p:nvPr/>
        </p:nvGraphicFramePr>
        <p:xfrm>
          <a:off x="417513" y="138113"/>
          <a:ext cx="8382000" cy="3917950"/>
        </p:xfrm>
        <a:graphic>
          <a:graphicData uri="http://schemas.openxmlformats.org/presentationml/2006/ole">
            <p:oleObj spid="_x0000_s10256" r:id="rId3" imgW="8382727" imgH="3913971" progId="Excel.Chart.8">
              <p:embed/>
            </p:oleObj>
          </a:graphicData>
        </a:graphic>
      </p:graphicFrame>
      <p:cxnSp>
        <p:nvCxnSpPr>
          <p:cNvPr id="4" name="Connettore 2 3"/>
          <p:cNvCxnSpPr/>
          <p:nvPr/>
        </p:nvCxnSpPr>
        <p:spPr>
          <a:xfrm>
            <a:off x="2051050" y="2790825"/>
            <a:ext cx="0" cy="358775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4" name="CasellaDiTesto 5"/>
          <p:cNvSpPr txBox="1">
            <a:spLocks noChangeArrowheads="1"/>
          </p:cNvSpPr>
          <p:nvPr/>
        </p:nvSpPr>
        <p:spPr bwMode="auto">
          <a:xfrm>
            <a:off x="1908175" y="2349500"/>
            <a:ext cx="576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/>
              <a:t>Ig</a:t>
            </a:r>
          </a:p>
        </p:txBody>
      </p:sp>
      <p:cxnSp>
        <p:nvCxnSpPr>
          <p:cNvPr id="7" name="Connettore 2 6"/>
          <p:cNvCxnSpPr/>
          <p:nvPr/>
        </p:nvCxnSpPr>
        <p:spPr>
          <a:xfrm>
            <a:off x="6588125" y="2708275"/>
            <a:ext cx="0" cy="360363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6" name="CasellaDiTesto 7"/>
          <p:cNvSpPr txBox="1">
            <a:spLocks noChangeArrowheads="1"/>
          </p:cNvSpPr>
          <p:nvPr/>
        </p:nvSpPr>
        <p:spPr bwMode="auto">
          <a:xfrm>
            <a:off x="6443663" y="2357438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/>
              <a:t>Ig</a:t>
            </a:r>
          </a:p>
        </p:txBody>
      </p:sp>
      <p:cxnSp>
        <p:nvCxnSpPr>
          <p:cNvPr id="10" name="Connettore 2 9"/>
          <p:cNvCxnSpPr/>
          <p:nvPr/>
        </p:nvCxnSpPr>
        <p:spPr>
          <a:xfrm>
            <a:off x="6588125" y="1925638"/>
            <a:ext cx="0" cy="43180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8" name="CasellaDiTesto 10"/>
          <p:cNvSpPr txBox="1">
            <a:spLocks noChangeArrowheads="1"/>
          </p:cNvSpPr>
          <p:nvPr/>
        </p:nvSpPr>
        <p:spPr bwMode="auto">
          <a:xfrm>
            <a:off x="6300788" y="148431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/>
              <a:t>PDS</a:t>
            </a:r>
          </a:p>
        </p:txBody>
      </p:sp>
      <p:cxnSp>
        <p:nvCxnSpPr>
          <p:cNvPr id="12" name="Connettore 2 11"/>
          <p:cNvCxnSpPr/>
          <p:nvPr/>
        </p:nvCxnSpPr>
        <p:spPr>
          <a:xfrm>
            <a:off x="6948488" y="1925638"/>
            <a:ext cx="0" cy="43180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7308850" y="1916113"/>
            <a:ext cx="0" cy="433387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7667625" y="1916113"/>
            <a:ext cx="0" cy="433387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8027988" y="1916113"/>
            <a:ext cx="0" cy="433387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8388350" y="1916113"/>
            <a:ext cx="0" cy="433387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54" name="Grafico 18"/>
          <p:cNvGraphicFramePr>
            <a:graphicFrameLocks/>
          </p:cNvGraphicFramePr>
          <p:nvPr/>
        </p:nvGraphicFramePr>
        <p:xfrm>
          <a:off x="488950" y="4025900"/>
          <a:ext cx="8310563" cy="2838450"/>
        </p:xfrm>
        <a:graphic>
          <a:graphicData uri="http://schemas.openxmlformats.org/presentationml/2006/ole">
            <p:oleObj spid="_x0000_s10257" r:id="rId4" imgW="8309568" imgH="2840982" progId="Excel.Chart.8">
              <p:embed/>
            </p:oleObj>
          </a:graphicData>
        </a:graphic>
      </p:graphicFrame>
      <p:sp>
        <p:nvSpPr>
          <p:cNvPr id="10255" name="CasellaDiTesto 19"/>
          <p:cNvSpPr txBox="1">
            <a:spLocks noChangeArrowheads="1"/>
          </p:cNvSpPr>
          <p:nvPr/>
        </p:nvSpPr>
        <p:spPr bwMode="auto">
          <a:xfrm rot="-5400000">
            <a:off x="2382" y="5123656"/>
            <a:ext cx="704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/>
              <a:t>g/dl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1949</TotalTime>
  <Words>1453</Words>
  <Application>Microsoft Office PowerPoint</Application>
  <PresentationFormat>Presentazione su schermo (4:3)</PresentationFormat>
  <Paragraphs>323</Paragraphs>
  <Slides>29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1" baseType="lpstr">
      <vt:lpstr>Tema di Office</vt:lpstr>
      <vt:lpstr>Grafico di Microsoft Office Excel</vt:lpstr>
      <vt:lpstr>UNIVERSITÀ DEGLI STUDI DI NAPOLI “FEDERICO II”  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ISTH scoring system </vt:lpstr>
      <vt:lpstr>Diapositiva 14</vt:lpstr>
      <vt:lpstr>Esclusa SEU tipica per: - Ricerca citofluorimetrica    tossina acida SHIGA-  like di E. Coli: negativa - Funzionalità renale nella norma - Storia di diarrea NON sanguinolenta  Possibili forme atipiche (5-10% casi), ma…. </vt:lpstr>
      <vt:lpstr>Porpora Trombotica  Trombocitopenica (PTT)</vt:lpstr>
      <vt:lpstr>Diapositiva 17</vt:lpstr>
      <vt:lpstr>Diapositiva 18</vt:lpstr>
      <vt:lpstr>Diapositiva 19</vt:lpstr>
      <vt:lpstr>Diapositiva 20</vt:lpstr>
      <vt:lpstr>Diapositiva 21</vt:lpstr>
      <vt:lpstr>E Giuseppe…?</vt:lpstr>
      <vt:lpstr>Diapositiva 23</vt:lpstr>
      <vt:lpstr>Diapositiva 24</vt:lpstr>
      <vt:lpstr>Diapositiva 25</vt:lpstr>
      <vt:lpstr>Diapositiva 26</vt:lpstr>
      <vt:lpstr>Diapositiva 27</vt:lpstr>
      <vt:lpstr>Giuseppe oggi…</vt:lpstr>
      <vt:lpstr>Take Home Messages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UNIVERSITÀ DEGLI STUDI DI NAPOLI “FEDERICO II”</dc:title>
  <dc:creator>Toshiba</dc:creator>
  <cp:lastModifiedBy>nuovo</cp:lastModifiedBy>
  <cp:revision>76</cp:revision>
  <dcterms:created xsi:type="dcterms:W3CDTF">2013-01-02T14:18:15Z</dcterms:created>
  <dcterms:modified xsi:type="dcterms:W3CDTF">2013-03-08T07:27:14Z</dcterms:modified>
</cp:coreProperties>
</file>